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2" r:id="rId3"/>
    <p:sldMasterId id="2147483678" r:id="rId4"/>
    <p:sldMasterId id="2147483684" r:id="rId5"/>
    <p:sldMasterId id="2147483690" r:id="rId6"/>
    <p:sldMasterId id="2147483696" r:id="rId7"/>
    <p:sldMasterId id="2147483702" r:id="rId8"/>
    <p:sldMasterId id="2147483708" r:id="rId9"/>
  </p:sldMasterIdLst>
  <p:notesMasterIdLst>
    <p:notesMasterId r:id="rId62"/>
  </p:notesMasterIdLst>
  <p:handoutMasterIdLst>
    <p:handoutMasterId r:id="rId63"/>
  </p:handoutMasterIdLst>
  <p:sldIdLst>
    <p:sldId id="256" r:id="rId10"/>
    <p:sldId id="299" r:id="rId11"/>
    <p:sldId id="300" r:id="rId12"/>
    <p:sldId id="296" r:id="rId13"/>
    <p:sldId id="297" r:id="rId14"/>
    <p:sldId id="301" r:id="rId15"/>
    <p:sldId id="265" r:id="rId16"/>
    <p:sldId id="304" r:id="rId17"/>
    <p:sldId id="305" r:id="rId18"/>
    <p:sldId id="309" r:id="rId19"/>
    <p:sldId id="306" r:id="rId20"/>
    <p:sldId id="307" r:id="rId21"/>
    <p:sldId id="308" r:id="rId22"/>
    <p:sldId id="310" r:id="rId23"/>
    <p:sldId id="260" r:id="rId24"/>
    <p:sldId id="271" r:id="rId25"/>
    <p:sldId id="270" r:id="rId26"/>
    <p:sldId id="274" r:id="rId27"/>
    <p:sldId id="266" r:id="rId28"/>
    <p:sldId id="269" r:id="rId29"/>
    <p:sldId id="258" r:id="rId30"/>
    <p:sldId id="275" r:id="rId31"/>
    <p:sldId id="302" r:id="rId32"/>
    <p:sldId id="294" r:id="rId33"/>
    <p:sldId id="268" r:id="rId34"/>
    <p:sldId id="295" r:id="rId35"/>
    <p:sldId id="272" r:id="rId36"/>
    <p:sldId id="259" r:id="rId37"/>
    <p:sldId id="264" r:id="rId38"/>
    <p:sldId id="276" r:id="rId39"/>
    <p:sldId id="277" r:id="rId40"/>
    <p:sldId id="278" r:id="rId41"/>
    <p:sldId id="279" r:id="rId42"/>
    <p:sldId id="280" r:id="rId43"/>
    <p:sldId id="261" r:id="rId44"/>
    <p:sldId id="281" r:id="rId45"/>
    <p:sldId id="282" r:id="rId46"/>
    <p:sldId id="283" r:id="rId47"/>
    <p:sldId id="284" r:id="rId48"/>
    <p:sldId id="285" r:id="rId49"/>
    <p:sldId id="286" r:id="rId50"/>
    <p:sldId id="298" r:id="rId51"/>
    <p:sldId id="263" r:id="rId52"/>
    <p:sldId id="273" r:id="rId53"/>
    <p:sldId id="288" r:id="rId54"/>
    <p:sldId id="287" r:id="rId55"/>
    <p:sldId id="289" r:id="rId56"/>
    <p:sldId id="290" r:id="rId57"/>
    <p:sldId id="291" r:id="rId58"/>
    <p:sldId id="292" r:id="rId59"/>
    <p:sldId id="293" r:id="rId60"/>
    <p:sldId id="262" r:id="rId6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946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153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1F9A87-97E3-4BFA-7508-06DCE3FA1D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F464E-43DE-538A-4A9D-0ABB191A46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62813-3EBE-4E07-BB8B-7E88EC593E76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CB46A8-FBFA-59E5-42B3-69C36E3A65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E90C4-1316-8A25-BCAE-125E36F950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3BA80-7C32-4B53-996D-BE5CF44B81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045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3F97E-422D-445B-AC73-881D8B8DBBE0}" type="datetimeFigureOut">
              <a:rPr lang="en-IN" smtClean="0"/>
              <a:t>02-01-2023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8C459-CAF3-42EE-BC43-3CE20397F1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52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8C459-CAF3-42EE-BC43-3CE20397F12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72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98C459-CAF3-42EE-BC43-3CE20397F12D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39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9644" y="3999484"/>
            <a:ext cx="3648710" cy="1394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F15B2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8786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4242" y="2928619"/>
            <a:ext cx="1387951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9381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A9F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763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33500" y="2545587"/>
            <a:ext cx="5136515" cy="6563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F15B2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7031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299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1050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4242" y="2928619"/>
            <a:ext cx="1387951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4056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A9F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26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014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27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15B2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682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691508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574506" y="754380"/>
            <a:ext cx="7138987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8059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9233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22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8938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68346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60491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095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871651" y="2598419"/>
            <a:ext cx="5921375" cy="6469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0209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448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15B2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88667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025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1" i="0">
                <a:solidFill>
                  <a:srgbClr val="F15B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36552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541203" y="2160841"/>
            <a:ext cx="6117590" cy="6754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0404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626600" y="2160841"/>
            <a:ext cx="5572759" cy="6754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F15B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8355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824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21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79221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9756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60446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462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F15B2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6536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4242" y="2928619"/>
            <a:ext cx="1387951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8502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82746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9243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2A9F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6766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15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437" y="1752466"/>
            <a:ext cx="5384799" cy="67820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953250" cy="1028700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04242" y="2928619"/>
            <a:ext cx="13879515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227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69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870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989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9000"/>
                <a:lumOff val="61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44801" y="2581147"/>
            <a:ext cx="3275329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F15B2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83436" y="2147316"/>
            <a:ext cx="15521127" cy="2101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9000"/>
                <a:lumOff val="61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97994" y="754380"/>
            <a:ext cx="469201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28208" y="2485643"/>
            <a:ext cx="15431582" cy="6466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828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9000"/>
                <a:lumOff val="61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97994" y="754380"/>
            <a:ext cx="469201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44803" y="2139188"/>
            <a:ext cx="7744459" cy="6207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A9FBC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460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9000"/>
                <a:lumOff val="61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97994" y="754380"/>
            <a:ext cx="469201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44803" y="2797555"/>
            <a:ext cx="7956550" cy="4890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A9FB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19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9000"/>
                <a:lumOff val="61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97994" y="754380"/>
            <a:ext cx="469201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49188" y="2241804"/>
            <a:ext cx="14989622" cy="6710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32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9000"/>
                <a:lumOff val="61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97994" y="754380"/>
            <a:ext cx="469201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10758" y="2241804"/>
            <a:ext cx="15266482" cy="69507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78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9000"/>
                <a:lumOff val="61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97994" y="754380"/>
            <a:ext cx="469201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86040" y="2618739"/>
            <a:ext cx="8745855" cy="3122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F15B2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236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9000"/>
                <a:lumOff val="61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97994" y="754380"/>
            <a:ext cx="4692011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0168" y="2446019"/>
            <a:ext cx="14547662" cy="689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0257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39000"/>
                <a:lumOff val="61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85139" y="2578100"/>
            <a:ext cx="4117720" cy="5057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19038" y="2446019"/>
            <a:ext cx="14849922" cy="689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54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11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2820" y="4510975"/>
            <a:ext cx="1606601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383436" y="2147316"/>
            <a:ext cx="15521127" cy="105605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75"/>
              </a:spcBef>
            </a:pPr>
            <a:r>
              <a:rPr spc="-20" dirty="0"/>
              <a:t>HashiCorp</a:t>
            </a:r>
            <a:r>
              <a:rPr spc="-155" dirty="0"/>
              <a:t> </a:t>
            </a:r>
            <a:r>
              <a:rPr spc="5" dirty="0"/>
              <a:t>Vault</a:t>
            </a:r>
            <a:r>
              <a:rPr lang="en-IN" spc="-155" dirty="0"/>
              <a:t> </a:t>
            </a:r>
            <a:r>
              <a:rPr spc="-135" dirty="0"/>
              <a:t>: </a:t>
            </a:r>
            <a:r>
              <a:rPr spc="-1789" dirty="0"/>
              <a:t> </a:t>
            </a:r>
            <a:r>
              <a:rPr spc="180" dirty="0"/>
              <a:t>Getting</a:t>
            </a:r>
            <a:r>
              <a:rPr spc="-170" dirty="0"/>
              <a:t> </a:t>
            </a:r>
            <a:r>
              <a:rPr spc="60" dirty="0"/>
              <a:t>Started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67817" y="4786376"/>
            <a:ext cx="72771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95" dirty="0">
                <a:solidFill>
                  <a:srgbClr val="404040"/>
                </a:solidFill>
                <a:latin typeface="Microsoft Sans Serif"/>
                <a:cs typeface="Microsoft Sans Serif"/>
              </a:rPr>
              <a:t>Introducing</a:t>
            </a:r>
            <a:r>
              <a:rPr sz="4500" spc="-1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4500" spc="-15" dirty="0">
                <a:solidFill>
                  <a:srgbClr val="404040"/>
                </a:solidFill>
                <a:latin typeface="Microsoft Sans Serif"/>
                <a:cs typeface="Microsoft Sans Serif"/>
              </a:rPr>
              <a:t>HashiCorp</a:t>
            </a:r>
            <a:r>
              <a:rPr sz="4500" spc="-125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4500" dirty="0">
                <a:solidFill>
                  <a:srgbClr val="404040"/>
                </a:solidFill>
                <a:latin typeface="Microsoft Sans Serif"/>
                <a:cs typeface="Microsoft Sans Serif"/>
              </a:rPr>
              <a:t>Vault</a:t>
            </a:r>
            <a:endParaRPr sz="4500">
              <a:latin typeface="Microsoft Sans Serif"/>
              <a:cs typeface="Microsoft Sans Serif"/>
            </a:endParaRP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0818365F-FEA6-9A53-AA5D-5BB9E403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3704" y="6953250"/>
            <a:ext cx="2888493" cy="241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B4D08259-02CE-0A97-D99A-DDA5672B5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2D3DC-1A74-368A-0B83-B365425F9D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C86BA0-81C0-6AEE-DE83-E13C1178AD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D2CCEE-3F02-40FA-A501-860854318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36198"/>
            <a:ext cx="16916400" cy="81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7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87AB08-9172-EEBB-9CD6-26FD3987E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48651"/>
            <a:ext cx="16764000" cy="81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84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54B154-38BB-4001-C71A-68C6BEAEC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42618"/>
            <a:ext cx="16764000" cy="82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8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9E2612-7408-22EC-D113-C12674F1E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37899"/>
            <a:ext cx="16916400" cy="82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2E85D2-7389-A4AE-8F87-58A70805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999554"/>
            <a:ext cx="14401800" cy="84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2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5684" y="0"/>
            <a:ext cx="10292715" cy="898525"/>
          </a:xfrm>
          <a:custGeom>
            <a:avLst/>
            <a:gdLst/>
            <a:ahLst/>
            <a:cxnLst/>
            <a:rect l="l" t="t" r="r" b="b"/>
            <a:pathLst>
              <a:path w="10292715" h="898525">
                <a:moveTo>
                  <a:pt x="0" y="898428"/>
                </a:moveTo>
                <a:lnTo>
                  <a:pt x="10292316" y="898428"/>
                </a:lnTo>
                <a:lnTo>
                  <a:pt x="10292316" y="0"/>
                </a:lnTo>
                <a:lnTo>
                  <a:pt x="0" y="0"/>
                </a:lnTo>
                <a:lnTo>
                  <a:pt x="0" y="89842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-38100"/>
            <a:ext cx="18288000" cy="10287000"/>
            <a:chOff x="-1" y="1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6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898423"/>
                  </a:moveTo>
                  <a:lnTo>
                    <a:pt x="7995679" y="898423"/>
                  </a:lnTo>
                  <a:lnTo>
                    <a:pt x="7995679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8288000" y="10286987"/>
                  </a:lnTo>
                  <a:lnTo>
                    <a:pt x="18288000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1076" y="2281428"/>
            <a:ext cx="5288280" cy="6337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listener</a:t>
            </a:r>
            <a:r>
              <a:rPr kumimoji="0" sz="26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tcp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{}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1887855" lvl="0" indent="0" algn="l" defTabSz="914400" rtl="0" eaLnBrk="1" fontAlgn="auto" latinLnBrk="0" hangingPunct="1">
              <a:lnSpc>
                <a:spcPts val="5900"/>
              </a:lnSpc>
              <a:spcBef>
                <a:spcPts val="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seal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type_name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 {}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storage "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type_name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{}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1137285" lvl="0" indent="0" algn="l" defTabSz="914400" rtl="0" eaLnBrk="1" fontAlgn="auto" latinLnBrk="0" hangingPunct="1">
              <a:lnSpc>
                <a:spcPts val="578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service_registration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{} </a:t>
            </a:r>
            <a:r>
              <a:rPr kumimoji="0" sz="2600" b="0" i="0" u="none" strike="noStrike" kern="1200" cap="none" spc="-7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telemetry {}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1075055" lvl="0" indent="0" algn="l" defTabSz="914400" rtl="0" eaLnBrk="1" fontAlgn="auto" latinLnBrk="0" hangingPunct="1">
              <a:lnSpc>
                <a:spcPts val="581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ui =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true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|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false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disable_mlock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[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true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|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false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ts val="5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cluster_addr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https://address:port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 </a:t>
            </a:r>
            <a:r>
              <a:rPr kumimoji="0" sz="2600" b="0" i="0" u="none" strike="noStrike" kern="1200" cap="none" spc="-7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api_addr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=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https://address:port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5361" y="326643"/>
            <a:ext cx="2775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FFFFFF"/>
                </a:solidFill>
                <a:latin typeface="Arial"/>
                <a:cs typeface="Arial"/>
              </a:rPr>
              <a:t>Vault-Config.hcl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B81787-4C5D-857D-51D0-F5DDB2AD3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713" y="1181100"/>
            <a:ext cx="6352088" cy="4490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10DDC7-381F-3149-987B-8412B3A38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1286780"/>
            <a:ext cx="7696200" cy="8123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83759" y="571500"/>
            <a:ext cx="49396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solidFill>
                  <a:srgbClr val="FFFFFF"/>
                </a:solidFill>
              </a:rPr>
              <a:t>Initializing</a:t>
            </a:r>
            <a:r>
              <a:rPr spc="-15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Vault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5800" y="2019300"/>
            <a:ext cx="364109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4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server</a:t>
            </a:r>
            <a:r>
              <a:rPr kumimoji="0" sz="2600" b="0" i="0" u="none" strike="noStrike" kern="1200" cap="none" spc="-2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status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status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6200" y="1978660"/>
            <a:ext cx="8972550" cy="263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Initialize </a:t>
            </a:r>
            <a:r>
              <a:rPr kumimoji="0" sz="2600" b="0" i="0" u="none" strike="noStrike" kern="1200" cap="none" spc="-4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server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init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init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–key-shares=5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–key-threshold=3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operator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init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–recovery-shares=5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–recovery-threshold=3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C59DEB91-7E45-1A1C-330A-80FCBBF991BC}"/>
              </a:ext>
            </a:extLst>
          </p:cNvPr>
          <p:cNvSpPr txBox="1">
            <a:spLocks/>
          </p:cNvSpPr>
          <p:nvPr/>
        </p:nvSpPr>
        <p:spPr>
          <a:xfrm>
            <a:off x="4683759" y="5618481"/>
            <a:ext cx="398081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600" b="0" i="0">
                <a:solidFill>
                  <a:srgbClr val="404040"/>
                </a:solidFill>
                <a:latin typeface="Microsoft Sans Serif"/>
                <a:ea typeface="+mj-ea"/>
                <a:cs typeface="Microsoft Sans Serif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N" kern="0" spc="-95" dirty="0">
                <a:solidFill>
                  <a:srgbClr val="FFFFFF"/>
                </a:solidFill>
              </a:rPr>
              <a:t>Unseal</a:t>
            </a:r>
            <a:r>
              <a:rPr lang="en-IN" kern="0" spc="-180" dirty="0">
                <a:solidFill>
                  <a:srgbClr val="FFFFFF"/>
                </a:solidFill>
              </a:rPr>
              <a:t> </a:t>
            </a:r>
            <a:r>
              <a:rPr lang="en-IN" kern="0" spc="5" dirty="0">
                <a:solidFill>
                  <a:srgbClr val="FFFFFF"/>
                </a:solidFill>
              </a:rPr>
              <a:t>Vault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A1ED246-41FA-E177-F7F0-36451BD5F0EF}"/>
              </a:ext>
            </a:extLst>
          </p:cNvPr>
          <p:cNvSpPr txBox="1"/>
          <p:nvPr/>
        </p:nvSpPr>
        <p:spPr>
          <a:xfrm>
            <a:off x="685800" y="7124700"/>
            <a:ext cx="5395595" cy="1159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Start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unseal</a:t>
            </a:r>
            <a:r>
              <a:rPr sz="2600" spc="-1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process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operator 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unseal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[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KEY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]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B0650702-D0D6-D4A7-7CD2-E4993B07B344}"/>
              </a:ext>
            </a:extLst>
          </p:cNvPr>
          <p:cNvSpPr txBox="1"/>
          <p:nvPr/>
        </p:nvSpPr>
        <p:spPr>
          <a:xfrm>
            <a:off x="7696200" y="7124700"/>
            <a:ext cx="4691380" cy="1159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Seal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an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unsealed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40" dirty="0">
                <a:solidFill>
                  <a:srgbClr val="9BC850"/>
                </a:solidFill>
                <a:latin typeface="Arial MT"/>
                <a:cs typeface="Arial MT"/>
              </a:rPr>
              <a:t>Vault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server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operator 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seal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3A9C09-1C53-DE0D-E9B9-223C2B56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978" y="223662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9978" y="371494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69978" y="519325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69978" y="6671566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9978" y="819208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K</a:t>
            </a:r>
            <a:r>
              <a:rPr spc="-250" dirty="0"/>
              <a:t>e</a:t>
            </a:r>
            <a:r>
              <a:rPr spc="-20" dirty="0"/>
              <a:t>y</a:t>
            </a:r>
            <a:r>
              <a:rPr spc="-125" dirty="0"/>
              <a:t> </a:t>
            </a:r>
            <a:r>
              <a:rPr spc="-710" dirty="0"/>
              <a:t>T</a:t>
            </a:r>
            <a:r>
              <a:rPr spc="-165" dirty="0"/>
              <a:t>a</a:t>
            </a:r>
            <a:r>
              <a:rPr spc="-325" dirty="0"/>
              <a:t>k</a:t>
            </a:r>
            <a:r>
              <a:rPr spc="20" dirty="0"/>
              <a:t>e</a:t>
            </a:r>
            <a:r>
              <a:rPr spc="-210" dirty="0"/>
              <a:t>a</a:t>
            </a:r>
            <a:r>
              <a:rPr spc="-200" dirty="0"/>
              <a:t>w</a:t>
            </a:r>
            <a:r>
              <a:rPr spc="-165" dirty="0"/>
              <a:t>a</a:t>
            </a:r>
            <a:r>
              <a:rPr spc="-15" dirty="0"/>
              <a:t>y</a:t>
            </a:r>
            <a:r>
              <a:rPr spc="-250" dirty="0"/>
              <a:t>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512" y="2144713"/>
            <a:ext cx="1217611" cy="121761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406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All</a:t>
            </a:r>
            <a:r>
              <a:rPr spc="-55" dirty="0"/>
              <a:t> </a:t>
            </a:r>
            <a:r>
              <a:rPr spc="25" dirty="0"/>
              <a:t>data</a:t>
            </a:r>
            <a:r>
              <a:rPr spc="-50" dirty="0"/>
              <a:t> </a:t>
            </a:r>
            <a:r>
              <a:rPr spc="80" dirty="0"/>
              <a:t>that</a:t>
            </a:r>
            <a:r>
              <a:rPr spc="-55" dirty="0"/>
              <a:t> </a:t>
            </a:r>
            <a:r>
              <a:rPr spc="-30" dirty="0"/>
              <a:t>leaves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50" dirty="0"/>
              <a:t> </a:t>
            </a:r>
            <a:r>
              <a:rPr spc="-15" dirty="0"/>
              <a:t>barrier</a:t>
            </a:r>
            <a:r>
              <a:rPr spc="-55" dirty="0"/>
              <a:t> </a:t>
            </a:r>
            <a:r>
              <a:rPr spc="-35" dirty="0"/>
              <a:t>will</a:t>
            </a:r>
            <a:r>
              <a:rPr spc="-50" dirty="0"/>
              <a:t> </a:t>
            </a:r>
            <a:r>
              <a:rPr spc="60" dirty="0"/>
              <a:t>be</a:t>
            </a:r>
            <a:r>
              <a:rPr spc="-50" dirty="0"/>
              <a:t> </a:t>
            </a:r>
            <a:r>
              <a:rPr spc="20" dirty="0"/>
              <a:t>encrypted.</a:t>
            </a:r>
          </a:p>
          <a:p>
            <a:pPr marL="1991360">
              <a:lnSpc>
                <a:spcPct val="100000"/>
              </a:lnSpc>
              <a:spcBef>
                <a:spcPts val="10"/>
              </a:spcBef>
            </a:pPr>
            <a:endParaRPr sz="5250" dirty="0"/>
          </a:p>
          <a:p>
            <a:pPr marL="2004060" marR="6985">
              <a:lnSpc>
                <a:spcPts val="3790"/>
              </a:lnSpc>
            </a:pPr>
            <a:r>
              <a:rPr dirty="0"/>
              <a:t>Data</a:t>
            </a:r>
            <a:r>
              <a:rPr spc="-50" dirty="0"/>
              <a:t> </a:t>
            </a:r>
            <a:r>
              <a:rPr spc="-20" dirty="0"/>
              <a:t>leaving</a:t>
            </a:r>
            <a:r>
              <a:rPr spc="-45" dirty="0"/>
              <a:t> </a:t>
            </a:r>
            <a:r>
              <a:rPr spc="95" dirty="0"/>
              <a:t>the</a:t>
            </a:r>
            <a:r>
              <a:rPr spc="-45" dirty="0"/>
              <a:t> </a:t>
            </a:r>
            <a:r>
              <a:rPr spc="60" dirty="0"/>
              <a:t>front-end</a:t>
            </a:r>
            <a:r>
              <a:rPr spc="-50" dirty="0"/>
              <a:t> </a:t>
            </a:r>
            <a:r>
              <a:rPr spc="-105" dirty="0"/>
              <a:t>API</a:t>
            </a:r>
            <a:r>
              <a:rPr spc="-55" dirty="0"/>
              <a:t> </a:t>
            </a:r>
            <a:r>
              <a:rPr spc="-140" dirty="0"/>
              <a:t>is</a:t>
            </a:r>
            <a:r>
              <a:rPr spc="-50" dirty="0"/>
              <a:t> </a:t>
            </a:r>
            <a:r>
              <a:rPr spc="40" dirty="0"/>
              <a:t>encrypted</a:t>
            </a:r>
            <a:r>
              <a:rPr spc="-50" dirty="0"/>
              <a:t> </a:t>
            </a:r>
            <a:r>
              <a:rPr spc="-60" dirty="0"/>
              <a:t>using</a:t>
            </a:r>
            <a:r>
              <a:rPr spc="-45" dirty="0"/>
              <a:t> </a:t>
            </a:r>
            <a:r>
              <a:rPr spc="-135" dirty="0"/>
              <a:t>TLS.</a:t>
            </a:r>
            <a:r>
              <a:rPr spc="-5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spc="55" dirty="0"/>
              <a:t>written</a:t>
            </a:r>
            <a:r>
              <a:rPr spc="-50" dirty="0"/>
              <a:t> </a:t>
            </a:r>
            <a:r>
              <a:rPr spc="65" dirty="0"/>
              <a:t>to </a:t>
            </a:r>
            <a:r>
              <a:rPr spc="-875" dirty="0"/>
              <a:t> </a:t>
            </a:r>
            <a:r>
              <a:rPr spc="40" dirty="0"/>
              <a:t>back-end</a:t>
            </a:r>
            <a:r>
              <a:rPr spc="-60" dirty="0"/>
              <a:t> </a:t>
            </a:r>
            <a:r>
              <a:rPr spc="-10" dirty="0"/>
              <a:t>storage</a:t>
            </a:r>
            <a:r>
              <a:rPr spc="-50" dirty="0"/>
              <a:t> </a:t>
            </a:r>
            <a:r>
              <a:rPr spc="-140" dirty="0"/>
              <a:t>is</a:t>
            </a:r>
            <a:r>
              <a:rPr spc="-55" dirty="0"/>
              <a:t> </a:t>
            </a:r>
            <a:r>
              <a:rPr spc="40" dirty="0"/>
              <a:t>encrypted</a:t>
            </a:r>
            <a:r>
              <a:rPr spc="-55" dirty="0"/>
              <a:t> </a:t>
            </a:r>
            <a:r>
              <a:rPr spc="-60" dirty="0"/>
              <a:t>using</a:t>
            </a:r>
            <a:r>
              <a:rPr spc="-50" dirty="0"/>
              <a:t> </a:t>
            </a:r>
            <a:r>
              <a:rPr spc="95" dirty="0"/>
              <a:t>the</a:t>
            </a:r>
            <a:r>
              <a:rPr spc="-50" dirty="0"/>
              <a:t> </a:t>
            </a:r>
            <a:r>
              <a:rPr spc="-5" dirty="0"/>
              <a:t>Encryption</a:t>
            </a:r>
            <a:r>
              <a:rPr spc="-55" dirty="0"/>
              <a:t> </a:t>
            </a:r>
            <a:r>
              <a:rPr spc="-95" dirty="0"/>
              <a:t>keys.</a:t>
            </a:r>
          </a:p>
          <a:p>
            <a:pPr marL="1991360">
              <a:lnSpc>
                <a:spcPct val="100000"/>
              </a:lnSpc>
              <a:spcBef>
                <a:spcPts val="35"/>
              </a:spcBef>
            </a:pPr>
            <a:endParaRPr sz="3500" dirty="0"/>
          </a:p>
          <a:p>
            <a:pPr marL="2004060" marR="1525905">
              <a:lnSpc>
                <a:spcPts val="3790"/>
              </a:lnSpc>
            </a:pPr>
            <a:r>
              <a:rPr spc="15" dirty="0"/>
              <a:t>The</a:t>
            </a:r>
            <a:r>
              <a:rPr spc="-50" dirty="0"/>
              <a:t> </a:t>
            </a:r>
            <a:r>
              <a:rPr spc="-5" dirty="0"/>
              <a:t>Encryption</a:t>
            </a:r>
            <a:r>
              <a:rPr spc="-55" dirty="0"/>
              <a:t> </a:t>
            </a:r>
            <a:r>
              <a:rPr spc="-85" dirty="0"/>
              <a:t>keys</a:t>
            </a:r>
            <a:r>
              <a:rPr spc="-50" dirty="0"/>
              <a:t> </a:t>
            </a:r>
            <a:r>
              <a:rPr spc="10" dirty="0"/>
              <a:t>are</a:t>
            </a:r>
            <a:r>
              <a:rPr spc="-50" dirty="0"/>
              <a:t> </a:t>
            </a:r>
            <a:r>
              <a:rPr spc="60" dirty="0"/>
              <a:t>protected</a:t>
            </a:r>
            <a:r>
              <a:rPr spc="-50" dirty="0"/>
              <a:t> </a:t>
            </a:r>
            <a:r>
              <a:rPr spc="-15" dirty="0"/>
              <a:t>by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45" dirty="0"/>
              <a:t> </a:t>
            </a:r>
            <a:r>
              <a:rPr spc="25" dirty="0"/>
              <a:t>Master</a:t>
            </a:r>
            <a:r>
              <a:rPr spc="-55" dirty="0"/>
              <a:t> </a:t>
            </a:r>
            <a:r>
              <a:rPr spc="-35" dirty="0"/>
              <a:t>key</a:t>
            </a:r>
            <a:r>
              <a:rPr spc="-50" dirty="0"/>
              <a:t> </a:t>
            </a:r>
            <a:r>
              <a:rPr dirty="0"/>
              <a:t>which</a:t>
            </a:r>
            <a:r>
              <a:rPr spc="-55" dirty="0"/>
              <a:t> </a:t>
            </a:r>
            <a:r>
              <a:rPr spc="-140" dirty="0"/>
              <a:t>is </a:t>
            </a:r>
            <a:r>
              <a:rPr spc="-869" dirty="0"/>
              <a:t> </a:t>
            </a:r>
            <a:r>
              <a:rPr spc="60" dirty="0"/>
              <a:t>protected</a:t>
            </a:r>
            <a:r>
              <a:rPr spc="-60" dirty="0"/>
              <a:t> </a:t>
            </a:r>
            <a:r>
              <a:rPr spc="-15" dirty="0"/>
              <a:t>by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50" dirty="0"/>
              <a:t> </a:t>
            </a:r>
            <a:r>
              <a:rPr spc="-45" dirty="0"/>
              <a:t>Unseal</a:t>
            </a:r>
            <a:r>
              <a:rPr spc="-50" dirty="0"/>
              <a:t> </a:t>
            </a:r>
            <a:r>
              <a:rPr spc="-100" dirty="0"/>
              <a:t>key.</a:t>
            </a:r>
          </a:p>
          <a:p>
            <a:pPr marL="1991360">
              <a:lnSpc>
                <a:spcPct val="100000"/>
              </a:lnSpc>
              <a:spcBef>
                <a:spcPts val="35"/>
              </a:spcBef>
            </a:pPr>
            <a:endParaRPr sz="3500" dirty="0"/>
          </a:p>
          <a:p>
            <a:pPr marL="2004060" marR="5080">
              <a:lnSpc>
                <a:spcPts val="3790"/>
              </a:lnSpc>
            </a:pPr>
            <a:r>
              <a:rPr spc="15" dirty="0"/>
              <a:t>The</a:t>
            </a:r>
            <a:r>
              <a:rPr spc="-50" dirty="0"/>
              <a:t> </a:t>
            </a:r>
            <a:r>
              <a:rPr spc="-45" dirty="0"/>
              <a:t>Unseal </a:t>
            </a:r>
            <a:r>
              <a:rPr spc="-35" dirty="0"/>
              <a:t>key</a:t>
            </a:r>
            <a:r>
              <a:rPr spc="-50" dirty="0"/>
              <a:t> </a:t>
            </a:r>
            <a:r>
              <a:rPr spc="-140" dirty="0"/>
              <a:t>is</a:t>
            </a:r>
            <a:r>
              <a:rPr spc="-50" dirty="0"/>
              <a:t> </a:t>
            </a:r>
            <a:r>
              <a:rPr spc="20" dirty="0"/>
              <a:t>never</a:t>
            </a:r>
            <a:r>
              <a:rPr spc="-50" dirty="0"/>
              <a:t> </a:t>
            </a:r>
            <a:r>
              <a:rPr spc="-5" dirty="0"/>
              <a:t>stored</a:t>
            </a:r>
            <a:r>
              <a:rPr spc="-50" dirty="0"/>
              <a:t> </a:t>
            </a:r>
            <a:r>
              <a:rPr spc="-35" dirty="0"/>
              <a:t>in</a:t>
            </a:r>
            <a:r>
              <a:rPr spc="-50" dirty="0"/>
              <a:t> </a:t>
            </a:r>
            <a:r>
              <a:rPr spc="5" dirty="0"/>
              <a:t>Vault</a:t>
            </a:r>
            <a:r>
              <a:rPr spc="-50" dirty="0"/>
              <a:t> </a:t>
            </a:r>
            <a:r>
              <a:rPr spc="-10" dirty="0"/>
              <a:t>and</a:t>
            </a:r>
            <a:r>
              <a:rPr spc="-50" dirty="0"/>
              <a:t> </a:t>
            </a:r>
            <a:r>
              <a:rPr spc="10" dirty="0"/>
              <a:t>can</a:t>
            </a:r>
            <a:r>
              <a:rPr spc="-50" dirty="0"/>
              <a:t> </a:t>
            </a:r>
            <a:r>
              <a:rPr spc="60" dirty="0"/>
              <a:t>be</a:t>
            </a:r>
            <a:r>
              <a:rPr spc="-50" dirty="0"/>
              <a:t> </a:t>
            </a:r>
            <a:r>
              <a:rPr spc="-25" dirty="0"/>
              <a:t>broken</a:t>
            </a:r>
            <a:r>
              <a:rPr spc="-50" dirty="0"/>
              <a:t> </a:t>
            </a:r>
            <a:r>
              <a:rPr spc="15" dirty="0"/>
              <a:t>into</a:t>
            </a:r>
            <a:r>
              <a:rPr spc="-45" dirty="0"/>
              <a:t> </a:t>
            </a:r>
            <a:r>
              <a:rPr spc="-75" dirty="0"/>
              <a:t>Shamir </a:t>
            </a:r>
            <a:r>
              <a:rPr spc="-875" dirty="0"/>
              <a:t> </a:t>
            </a:r>
            <a:r>
              <a:rPr spc="-35" dirty="0"/>
              <a:t>key</a:t>
            </a:r>
            <a:r>
              <a:rPr spc="-55" dirty="0"/>
              <a:t> </a:t>
            </a:r>
            <a:r>
              <a:rPr spc="-75" dirty="0"/>
              <a:t>shares</a:t>
            </a:r>
            <a:r>
              <a:rPr spc="-55" dirty="0"/>
              <a:t> </a:t>
            </a:r>
            <a:r>
              <a:rPr spc="-40" dirty="0"/>
              <a:t>or</a:t>
            </a:r>
            <a:r>
              <a:rPr spc="-55" dirty="0"/>
              <a:t> </a:t>
            </a:r>
            <a:r>
              <a:rPr spc="-5" dirty="0"/>
              <a:t>stored</a:t>
            </a:r>
            <a:r>
              <a:rPr spc="-55" dirty="0"/>
              <a:t> </a:t>
            </a:r>
            <a:r>
              <a:rPr spc="-25" dirty="0"/>
              <a:t>on</a:t>
            </a:r>
            <a:r>
              <a:rPr spc="-55" dirty="0"/>
              <a:t> </a:t>
            </a:r>
            <a:r>
              <a:rPr spc="-25" dirty="0"/>
              <a:t>a</a:t>
            </a:r>
            <a:r>
              <a:rPr spc="-50" dirty="0"/>
              <a:t> </a:t>
            </a:r>
            <a:r>
              <a:rPr spc="50" dirty="0"/>
              <a:t>Cloud/HSM</a:t>
            </a:r>
            <a:r>
              <a:rPr spc="-50" dirty="0"/>
              <a:t> </a:t>
            </a:r>
            <a:r>
              <a:rPr spc="-35" dirty="0"/>
              <a:t>service.</a:t>
            </a:r>
          </a:p>
          <a:p>
            <a:pPr marL="1991360">
              <a:lnSpc>
                <a:spcPct val="100000"/>
              </a:lnSpc>
              <a:spcBef>
                <a:spcPts val="30"/>
              </a:spcBef>
            </a:pPr>
            <a:endParaRPr sz="5300" dirty="0"/>
          </a:p>
          <a:p>
            <a:pPr marL="2004060">
              <a:lnSpc>
                <a:spcPct val="100000"/>
              </a:lnSpc>
            </a:pPr>
            <a:r>
              <a:rPr spc="15" dirty="0"/>
              <a:t>The</a:t>
            </a:r>
            <a:r>
              <a:rPr spc="-50" dirty="0"/>
              <a:t> </a:t>
            </a:r>
            <a:r>
              <a:rPr spc="5" dirty="0"/>
              <a:t>Vault</a:t>
            </a:r>
            <a:r>
              <a:rPr spc="-50" dirty="0"/>
              <a:t> </a:t>
            </a:r>
            <a:r>
              <a:rPr spc="-25" dirty="0"/>
              <a:t>must</a:t>
            </a:r>
            <a:r>
              <a:rPr spc="-50" dirty="0"/>
              <a:t> </a:t>
            </a:r>
            <a:r>
              <a:rPr spc="60" dirty="0"/>
              <a:t>be</a:t>
            </a:r>
            <a:r>
              <a:rPr spc="-45" dirty="0"/>
              <a:t> </a:t>
            </a:r>
            <a:r>
              <a:rPr spc="-15" dirty="0"/>
              <a:t>unsealed</a:t>
            </a:r>
            <a:r>
              <a:rPr spc="-50" dirty="0"/>
              <a:t> </a:t>
            </a:r>
            <a:r>
              <a:rPr spc="30" dirty="0"/>
              <a:t>before</a:t>
            </a:r>
            <a:r>
              <a:rPr spc="-50" dirty="0"/>
              <a:t> </a:t>
            </a:r>
            <a:r>
              <a:rPr spc="-45" dirty="0"/>
              <a:t>use </a:t>
            </a:r>
            <a:r>
              <a:rPr spc="40" dirty="0"/>
              <a:t>with</a:t>
            </a:r>
            <a:r>
              <a:rPr spc="-50" dirty="0"/>
              <a:t> </a:t>
            </a:r>
            <a:r>
              <a:rPr spc="95" dirty="0"/>
              <a:t>the</a:t>
            </a:r>
            <a:r>
              <a:rPr spc="-45" dirty="0"/>
              <a:t> Unseal </a:t>
            </a:r>
            <a:r>
              <a:rPr spc="-100" dirty="0"/>
              <a:t>key.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3624262"/>
            <a:ext cx="1216025" cy="12160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5102225"/>
            <a:ext cx="1216025" cy="12160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6580187"/>
            <a:ext cx="1216025" cy="12160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8101013"/>
            <a:ext cx="1216025" cy="1216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4F0805-9908-1052-9973-62D4CC80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16ADCD59-D242-1FC0-904C-3D74FDD3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6CE79C-62BB-E2FB-3557-E854C4E1A0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F360D4-EFFA-03B7-64A4-B776576EB5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978" y="223662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9978" y="371494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69978" y="519325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69978" y="6671566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9978" y="819208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K</a:t>
            </a:r>
            <a:r>
              <a:rPr spc="-250" dirty="0"/>
              <a:t>e</a:t>
            </a:r>
            <a:r>
              <a:rPr spc="-20" dirty="0"/>
              <a:t>y</a:t>
            </a:r>
            <a:r>
              <a:rPr spc="-125" dirty="0"/>
              <a:t> </a:t>
            </a:r>
            <a:r>
              <a:rPr spc="-710" dirty="0"/>
              <a:t>T</a:t>
            </a:r>
            <a:r>
              <a:rPr spc="-165" dirty="0"/>
              <a:t>a</a:t>
            </a:r>
            <a:r>
              <a:rPr spc="-325" dirty="0"/>
              <a:t>k</a:t>
            </a:r>
            <a:r>
              <a:rPr spc="20" dirty="0"/>
              <a:t>e</a:t>
            </a:r>
            <a:r>
              <a:rPr spc="-210" dirty="0"/>
              <a:t>a</a:t>
            </a:r>
            <a:r>
              <a:rPr spc="-200" dirty="0"/>
              <a:t>w</a:t>
            </a:r>
            <a:r>
              <a:rPr spc="-165" dirty="0"/>
              <a:t>a</a:t>
            </a:r>
            <a:r>
              <a:rPr spc="-15" dirty="0"/>
              <a:t>y</a:t>
            </a:r>
            <a:r>
              <a:rPr spc="-250" dirty="0"/>
              <a:t>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512" y="2144713"/>
            <a:ext cx="1217611" cy="121761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20016" y="2241804"/>
            <a:ext cx="12895580" cy="671004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47370" lvl="0" indent="0" algn="l" defTabSz="914400" rtl="0" eaLnBrk="1" fontAlgn="auto" latinLnBrk="0" hangingPunct="1">
              <a:lnSpc>
                <a:spcPts val="379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Vault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configuration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defined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HCL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JSON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3200" b="1" i="0" u="none" strike="noStrike" kern="1200" cap="none" spc="-8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environment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variables.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3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Storage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backends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HashiCorp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Community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supported,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3200" b="1" i="0" u="none" strike="noStrike" kern="1200" cap="none" spc="-8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may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support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high-availability.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276860" lvl="0" indent="0" algn="l" defTabSz="914400" rtl="0" eaLnBrk="1" fontAlgn="auto" latinLnBrk="0" hangingPunct="1">
              <a:lnSpc>
                <a:spcPts val="3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Vault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must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initialized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first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startup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unsealed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after </a:t>
            </a:r>
            <a:r>
              <a:rPr kumimoji="0" sz="3200" b="1" i="0" u="none" strike="noStrike" kern="1200" cap="none" spc="-8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every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startup.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294765" lvl="0" indent="0" algn="l" defTabSz="914400" rtl="0" eaLnBrk="1" fontAlgn="auto" latinLnBrk="0" hangingPunct="1">
              <a:lnSpc>
                <a:spcPts val="379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Master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Unseal </a:t>
            </a:r>
            <a:r>
              <a:rPr kumimoji="0" sz="32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keys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rekey </a:t>
            </a:r>
            <a:r>
              <a:rPr kumimoji="0" sz="3200" b="1" i="0" u="none" strike="noStrike" kern="1200" cap="none" spc="-8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Encryption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keys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rotate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operation.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3624262"/>
            <a:ext cx="1216025" cy="12160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5102225"/>
            <a:ext cx="1216025" cy="12160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6580187"/>
            <a:ext cx="1216025" cy="12160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8101013"/>
            <a:ext cx="1216025" cy="1216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ABD32B-A409-7133-1BC2-95E0F8F6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90FD79DE-61A5-630F-980E-71882836E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A6B3E8-3A8D-1752-ACEE-43C469B955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60B4DD-7411-A53D-59D0-AC46C2CFA1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96148" y="4281932"/>
            <a:ext cx="3941445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52525" marR="5080" lvl="0" indent="-1140460" algn="l" defTabSz="914400" rtl="0" eaLnBrk="1" fontAlgn="auto" latinLnBrk="0" hangingPunct="1">
              <a:lnSpc>
                <a:spcPct val="1004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0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E</a:t>
            </a:r>
            <a:r>
              <a:rPr kumimoji="0" sz="5400" b="0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</a:t>
            </a:r>
            <a:r>
              <a:rPr kumimoji="0" sz="5400" b="0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</a:t>
            </a:r>
            <a:r>
              <a:rPr kumimoji="0" sz="5400" b="0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</a:t>
            </a:r>
            <a:r>
              <a:rPr kumimoji="0" sz="5400" b="0" i="0" u="none" strike="noStrike" kern="1200" cap="none" spc="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</a:t>
            </a:r>
            <a:r>
              <a:rPr kumimoji="0" sz="5400" b="0" i="0" u="none" strike="noStrike" kern="1200" cap="none" spc="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o</a:t>
            </a:r>
            <a:r>
              <a:rPr kumimoji="0" sz="5400" b="0" i="0" u="none" strike="noStrike" kern="1200" cap="none" spc="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</a:t>
            </a:r>
            <a:r>
              <a:rPr kumimoji="0" sz="5400" b="0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m</a:t>
            </a:r>
            <a:r>
              <a:rPr kumimoji="0" sz="5400" b="0" i="0" u="none" strike="noStrike" kern="1200" cap="none" spc="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e</a:t>
            </a:r>
            <a:r>
              <a:rPr kumimoji="0" sz="5400" b="0" i="0" u="none" strike="noStrike" kern="1200" cap="none" spc="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n</a:t>
            </a:r>
            <a:r>
              <a:rPr kumimoji="0" sz="5400" b="0" i="0" u="none" strike="noStrike" kern="1200" cap="none" spc="4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t  </a:t>
            </a:r>
            <a:r>
              <a:rPr kumimoji="0" sz="5400" b="0" i="0" u="none" strike="noStrike" kern="1200" cap="none" spc="-3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</a:t>
            </a:r>
            <a:r>
              <a:rPr kumimoji="0" sz="5400" b="0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</a:t>
            </a:r>
            <a:r>
              <a:rPr kumimoji="0" sz="5400" b="0" i="0" u="none" strike="noStrike" kern="1200" cap="none" spc="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r</a:t>
            </a:r>
            <a:r>
              <a:rPr kumimoji="0" sz="5400" b="0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i</a:t>
            </a:r>
            <a:r>
              <a:rPr kumimoji="0" sz="5400" b="0" i="0" u="none" strike="noStrike" kern="1200" cap="none" spc="-1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a</a:t>
            </a:r>
            <a:r>
              <a:rPr kumimoji="0" sz="5400" b="0" i="0" u="none" strike="noStrike" kern="1200" cap="none" spc="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b</a:t>
            </a:r>
            <a:r>
              <a:rPr kumimoji="0" sz="5400" b="0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l</a:t>
            </a:r>
            <a:r>
              <a:rPr kumimoji="0" sz="5400" b="0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e</a:t>
            </a:r>
            <a:r>
              <a:rPr kumimoji="0" sz="5400" b="0" i="0" u="none" strike="noStrike" kern="1200" cap="none" spc="-2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s</a:t>
            </a:r>
            <a:endParaRPr kumimoji="0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97140" y="3566667"/>
            <a:ext cx="8674100" cy="312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300" dirty="0">
                <a:solidFill>
                  <a:srgbClr val="2A9FBC"/>
                </a:solidFill>
                <a:latin typeface="Arial"/>
                <a:cs typeface="Arial"/>
              </a:rPr>
              <a:t>V</a:t>
            </a:r>
            <a:r>
              <a:rPr sz="3400" b="1" spc="-190" dirty="0">
                <a:solidFill>
                  <a:srgbClr val="2A9FBC"/>
                </a:solidFill>
                <a:latin typeface="Arial"/>
                <a:cs typeface="Arial"/>
              </a:rPr>
              <a:t>A</a:t>
            </a:r>
            <a:r>
              <a:rPr sz="3400" b="1" spc="-25" dirty="0">
                <a:solidFill>
                  <a:srgbClr val="2A9FBC"/>
                </a:solidFill>
                <a:latin typeface="Arial"/>
                <a:cs typeface="Arial"/>
              </a:rPr>
              <a:t>U</a:t>
            </a:r>
            <a:r>
              <a:rPr sz="3400" b="1" spc="-290" dirty="0">
                <a:solidFill>
                  <a:srgbClr val="2A9FBC"/>
                </a:solidFill>
                <a:latin typeface="Arial"/>
                <a:cs typeface="Arial"/>
              </a:rPr>
              <a:t>L</a:t>
            </a:r>
            <a:r>
              <a:rPr sz="3400" b="1" spc="-45" dirty="0">
                <a:solidFill>
                  <a:srgbClr val="2A9FBC"/>
                </a:solidFill>
                <a:latin typeface="Arial"/>
                <a:cs typeface="Arial"/>
              </a:rPr>
              <a:t>T</a:t>
            </a:r>
            <a:r>
              <a:rPr sz="3400" b="1" spc="-785" dirty="0">
                <a:solidFill>
                  <a:srgbClr val="2A9FBC"/>
                </a:solidFill>
                <a:latin typeface="Arial"/>
                <a:cs typeface="Arial"/>
              </a:rPr>
              <a:t>_</a:t>
            </a:r>
            <a:r>
              <a:rPr sz="3400" b="1" spc="-220" dirty="0">
                <a:solidFill>
                  <a:srgbClr val="2A9FBC"/>
                </a:solidFill>
                <a:latin typeface="Arial"/>
                <a:cs typeface="Arial"/>
              </a:rPr>
              <a:t>A</a:t>
            </a:r>
            <a:r>
              <a:rPr sz="3400" b="1" spc="-85" dirty="0">
                <a:solidFill>
                  <a:srgbClr val="2A9FBC"/>
                </a:solidFill>
                <a:latin typeface="Arial"/>
                <a:cs typeface="Arial"/>
              </a:rPr>
              <a:t>DD</a:t>
            </a:r>
            <a:r>
              <a:rPr sz="3400" b="1" spc="-260" dirty="0">
                <a:solidFill>
                  <a:srgbClr val="2A9FBC"/>
                </a:solidFill>
                <a:latin typeface="Arial"/>
                <a:cs typeface="Arial"/>
              </a:rPr>
              <a:t>R</a:t>
            </a:r>
            <a:r>
              <a:rPr sz="3400" b="1" spc="-60" dirty="0">
                <a:solidFill>
                  <a:srgbClr val="2A9FBC"/>
                </a:solidFill>
                <a:latin typeface="Arial"/>
                <a:cs typeface="Arial"/>
              </a:rPr>
              <a:t> </a:t>
            </a:r>
            <a:r>
              <a:rPr sz="3400" b="1" spc="30" dirty="0">
                <a:solidFill>
                  <a:srgbClr val="F15B2A"/>
                </a:solidFill>
                <a:latin typeface="Arial"/>
                <a:cs typeface="Arial"/>
              </a:rPr>
              <a:t>–</a:t>
            </a:r>
            <a:r>
              <a:rPr sz="3400" b="1" spc="-6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220" dirty="0">
                <a:solidFill>
                  <a:srgbClr val="F15B2A"/>
                </a:solidFill>
                <a:latin typeface="Arial"/>
                <a:cs typeface="Arial"/>
              </a:rPr>
              <a:t>A</a:t>
            </a:r>
            <a:r>
              <a:rPr sz="3400" b="1" spc="15" dirty="0">
                <a:solidFill>
                  <a:srgbClr val="F15B2A"/>
                </a:solidFill>
                <a:latin typeface="Arial"/>
                <a:cs typeface="Arial"/>
              </a:rPr>
              <a:t>dd</a:t>
            </a:r>
            <a:r>
              <a:rPr sz="3400" b="1" spc="25" dirty="0">
                <a:solidFill>
                  <a:srgbClr val="F15B2A"/>
                </a:solidFill>
                <a:latin typeface="Arial"/>
                <a:cs typeface="Arial"/>
              </a:rPr>
              <a:t>r</a:t>
            </a:r>
            <a:r>
              <a:rPr sz="3400" b="1" spc="30" dirty="0">
                <a:solidFill>
                  <a:srgbClr val="F15B2A"/>
                </a:solidFill>
                <a:latin typeface="Arial"/>
                <a:cs typeface="Arial"/>
              </a:rPr>
              <a:t>e</a:t>
            </a:r>
            <a:r>
              <a:rPr sz="3400" b="1" spc="-245" dirty="0">
                <a:solidFill>
                  <a:srgbClr val="F15B2A"/>
                </a:solidFill>
                <a:latin typeface="Arial"/>
                <a:cs typeface="Arial"/>
              </a:rPr>
              <a:t>ss</a:t>
            </a:r>
            <a:r>
              <a:rPr sz="3400" b="1" spc="-6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45" dirty="0">
                <a:solidFill>
                  <a:srgbClr val="F15B2A"/>
                </a:solidFill>
                <a:latin typeface="Arial"/>
                <a:cs typeface="Arial"/>
              </a:rPr>
              <a:t>o</a:t>
            </a:r>
            <a:r>
              <a:rPr sz="3400" b="1" spc="60" dirty="0">
                <a:solidFill>
                  <a:srgbClr val="F15B2A"/>
                </a:solidFill>
                <a:latin typeface="Arial"/>
                <a:cs typeface="Arial"/>
              </a:rPr>
              <a:t>f</a:t>
            </a:r>
            <a:r>
              <a:rPr sz="3400" b="1" spc="-5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215" dirty="0">
                <a:solidFill>
                  <a:srgbClr val="F15B2A"/>
                </a:solidFill>
                <a:latin typeface="Arial"/>
                <a:cs typeface="Arial"/>
              </a:rPr>
              <a:t>t</a:t>
            </a:r>
            <a:r>
              <a:rPr sz="3400" b="1" spc="-20" dirty="0">
                <a:solidFill>
                  <a:srgbClr val="F15B2A"/>
                </a:solidFill>
                <a:latin typeface="Arial"/>
                <a:cs typeface="Arial"/>
              </a:rPr>
              <a:t>h</a:t>
            </a:r>
            <a:r>
              <a:rPr sz="3400" b="1" spc="110" dirty="0">
                <a:solidFill>
                  <a:srgbClr val="F15B2A"/>
                </a:solidFill>
                <a:latin typeface="Arial"/>
                <a:cs typeface="Arial"/>
              </a:rPr>
              <a:t>e</a:t>
            </a:r>
            <a:r>
              <a:rPr sz="3400" b="1" spc="-6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114" dirty="0">
                <a:solidFill>
                  <a:srgbClr val="F15B2A"/>
                </a:solidFill>
                <a:latin typeface="Arial"/>
                <a:cs typeface="Arial"/>
              </a:rPr>
              <a:t>V</a:t>
            </a:r>
            <a:r>
              <a:rPr sz="3400" b="1" spc="-30" dirty="0">
                <a:solidFill>
                  <a:srgbClr val="F15B2A"/>
                </a:solidFill>
                <a:latin typeface="Arial"/>
                <a:cs typeface="Arial"/>
              </a:rPr>
              <a:t>a</a:t>
            </a:r>
            <a:r>
              <a:rPr sz="3400" b="1" spc="-10" dirty="0">
                <a:solidFill>
                  <a:srgbClr val="F15B2A"/>
                </a:solidFill>
                <a:latin typeface="Arial"/>
                <a:cs typeface="Arial"/>
              </a:rPr>
              <a:t>u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l</a:t>
            </a:r>
            <a:r>
              <a:rPr sz="3400" b="1" spc="220" dirty="0">
                <a:solidFill>
                  <a:srgbClr val="F15B2A"/>
                </a:solidFill>
                <a:latin typeface="Arial"/>
                <a:cs typeface="Arial"/>
              </a:rPr>
              <a:t>t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245" dirty="0">
                <a:solidFill>
                  <a:srgbClr val="F15B2A"/>
                </a:solidFill>
                <a:latin typeface="Arial"/>
                <a:cs typeface="Arial"/>
              </a:rPr>
              <a:t>s</a:t>
            </a:r>
            <a:r>
              <a:rPr sz="3400" b="1" spc="105" dirty="0">
                <a:solidFill>
                  <a:srgbClr val="F15B2A"/>
                </a:solidFill>
                <a:latin typeface="Arial"/>
                <a:cs typeface="Arial"/>
              </a:rPr>
              <a:t>e</a:t>
            </a:r>
            <a:r>
              <a:rPr sz="3400" b="1" spc="-50" dirty="0">
                <a:solidFill>
                  <a:srgbClr val="F15B2A"/>
                </a:solidFill>
                <a:latin typeface="Arial"/>
                <a:cs typeface="Arial"/>
              </a:rPr>
              <a:t>rv</a:t>
            </a:r>
            <a:r>
              <a:rPr sz="3400" b="1" spc="105" dirty="0">
                <a:solidFill>
                  <a:srgbClr val="F15B2A"/>
                </a:solidFill>
                <a:latin typeface="Arial"/>
                <a:cs typeface="Arial"/>
              </a:rPr>
              <a:t>e</a:t>
            </a:r>
            <a:r>
              <a:rPr sz="3400" b="1" spc="-50" dirty="0">
                <a:solidFill>
                  <a:srgbClr val="F15B2A"/>
                </a:solidFill>
                <a:latin typeface="Arial"/>
                <a:cs typeface="Arial"/>
              </a:rPr>
              <a:t>r</a:t>
            </a:r>
            <a:endParaRPr sz="3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z="3400" b="1" spc="-200" dirty="0">
                <a:solidFill>
                  <a:srgbClr val="2A9FBC"/>
                </a:solidFill>
                <a:latin typeface="Arial"/>
                <a:cs typeface="Arial"/>
              </a:rPr>
              <a:t>VAULT_TOKEN</a:t>
            </a:r>
            <a:r>
              <a:rPr sz="3400" b="1" spc="-70" dirty="0">
                <a:solidFill>
                  <a:srgbClr val="2A9FBC"/>
                </a:solidFill>
                <a:latin typeface="Arial"/>
                <a:cs typeface="Arial"/>
              </a:rPr>
              <a:t> </a:t>
            </a:r>
            <a:r>
              <a:rPr sz="3400" b="1" spc="30" dirty="0">
                <a:solidFill>
                  <a:srgbClr val="F15B2A"/>
                </a:solidFill>
                <a:latin typeface="Arial"/>
                <a:cs typeface="Arial"/>
              </a:rPr>
              <a:t>–</a:t>
            </a:r>
            <a:r>
              <a:rPr sz="3400" b="1" spc="-6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85" dirty="0">
                <a:solidFill>
                  <a:srgbClr val="F15B2A"/>
                </a:solidFill>
                <a:latin typeface="Arial"/>
                <a:cs typeface="Arial"/>
              </a:rPr>
              <a:t>Token</a:t>
            </a:r>
            <a:r>
              <a:rPr sz="3400" b="1" spc="-6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10" dirty="0">
                <a:solidFill>
                  <a:srgbClr val="F15B2A"/>
                </a:solidFill>
                <a:latin typeface="Arial"/>
                <a:cs typeface="Arial"/>
              </a:rPr>
              <a:t>value</a:t>
            </a:r>
            <a:r>
              <a:rPr sz="3400" b="1" spc="-6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10" dirty="0">
                <a:solidFill>
                  <a:srgbClr val="F15B2A"/>
                </a:solidFill>
                <a:latin typeface="Arial"/>
                <a:cs typeface="Arial"/>
              </a:rPr>
              <a:t>for</a:t>
            </a:r>
            <a:r>
              <a:rPr sz="3400" b="1" spc="-6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20" dirty="0">
                <a:solidFill>
                  <a:srgbClr val="F15B2A"/>
                </a:solidFill>
                <a:latin typeface="Arial"/>
                <a:cs typeface="Arial"/>
              </a:rPr>
              <a:t>requests</a:t>
            </a:r>
            <a:endParaRPr sz="3400" dirty="0">
              <a:latin typeface="Arial"/>
              <a:cs typeface="Arial"/>
            </a:endParaRPr>
          </a:p>
          <a:p>
            <a:pPr marL="12700" marR="441959">
              <a:lnSpc>
                <a:spcPct val="166500"/>
              </a:lnSpc>
              <a:spcBef>
                <a:spcPts val="20"/>
              </a:spcBef>
            </a:pPr>
            <a:r>
              <a:rPr sz="3400" b="1" spc="-300" dirty="0">
                <a:solidFill>
                  <a:srgbClr val="2A9FBC"/>
                </a:solidFill>
                <a:latin typeface="Arial"/>
                <a:cs typeface="Arial"/>
              </a:rPr>
              <a:t>V</a:t>
            </a:r>
            <a:r>
              <a:rPr sz="3400" b="1" spc="-190" dirty="0">
                <a:solidFill>
                  <a:srgbClr val="2A9FBC"/>
                </a:solidFill>
                <a:latin typeface="Arial"/>
                <a:cs typeface="Arial"/>
              </a:rPr>
              <a:t>A</a:t>
            </a:r>
            <a:r>
              <a:rPr sz="3400" b="1" spc="-25" dirty="0">
                <a:solidFill>
                  <a:srgbClr val="2A9FBC"/>
                </a:solidFill>
                <a:latin typeface="Arial"/>
                <a:cs typeface="Arial"/>
              </a:rPr>
              <a:t>U</a:t>
            </a:r>
            <a:r>
              <a:rPr sz="3400" b="1" spc="-290" dirty="0">
                <a:solidFill>
                  <a:srgbClr val="2A9FBC"/>
                </a:solidFill>
                <a:latin typeface="Arial"/>
                <a:cs typeface="Arial"/>
              </a:rPr>
              <a:t>L</a:t>
            </a:r>
            <a:r>
              <a:rPr sz="3400" b="1" spc="-45" dirty="0">
                <a:solidFill>
                  <a:srgbClr val="2A9FBC"/>
                </a:solidFill>
                <a:latin typeface="Arial"/>
                <a:cs typeface="Arial"/>
              </a:rPr>
              <a:t>T</a:t>
            </a:r>
            <a:r>
              <a:rPr sz="3400" b="1" spc="-785" dirty="0">
                <a:solidFill>
                  <a:srgbClr val="2A9FBC"/>
                </a:solidFill>
                <a:latin typeface="Arial"/>
                <a:cs typeface="Arial"/>
              </a:rPr>
              <a:t>_</a:t>
            </a:r>
            <a:r>
              <a:rPr sz="3400" b="1" spc="-235" dirty="0">
                <a:solidFill>
                  <a:srgbClr val="2A9FBC"/>
                </a:solidFill>
                <a:latin typeface="Arial"/>
                <a:cs typeface="Arial"/>
              </a:rPr>
              <a:t>S</a:t>
            </a:r>
            <a:r>
              <a:rPr sz="3400" b="1" spc="-335" dirty="0">
                <a:solidFill>
                  <a:srgbClr val="2A9FBC"/>
                </a:solidFill>
                <a:latin typeface="Arial"/>
                <a:cs typeface="Arial"/>
              </a:rPr>
              <a:t>K</a:t>
            </a:r>
            <a:r>
              <a:rPr sz="3400" b="1" spc="35" dirty="0">
                <a:solidFill>
                  <a:srgbClr val="2A9FBC"/>
                </a:solidFill>
                <a:latin typeface="Arial"/>
                <a:cs typeface="Arial"/>
              </a:rPr>
              <a:t>I</a:t>
            </a:r>
            <a:r>
              <a:rPr sz="3400" b="1" spc="-130" dirty="0">
                <a:solidFill>
                  <a:srgbClr val="2A9FBC"/>
                </a:solidFill>
                <a:latin typeface="Arial"/>
                <a:cs typeface="Arial"/>
              </a:rPr>
              <a:t>P</a:t>
            </a:r>
            <a:r>
              <a:rPr sz="3400" b="1" spc="-785" dirty="0">
                <a:solidFill>
                  <a:srgbClr val="2A9FBC"/>
                </a:solidFill>
                <a:latin typeface="Arial"/>
                <a:cs typeface="Arial"/>
              </a:rPr>
              <a:t>_</a:t>
            </a:r>
            <a:r>
              <a:rPr sz="3400" b="1" spc="5" dirty="0">
                <a:solidFill>
                  <a:srgbClr val="2A9FBC"/>
                </a:solidFill>
                <a:latin typeface="Arial"/>
                <a:cs typeface="Arial"/>
              </a:rPr>
              <a:t>V</a:t>
            </a:r>
            <a:r>
              <a:rPr sz="3400" b="1" spc="-130" dirty="0">
                <a:solidFill>
                  <a:srgbClr val="2A9FBC"/>
                </a:solidFill>
                <a:latin typeface="Arial"/>
                <a:cs typeface="Arial"/>
              </a:rPr>
              <a:t>E</a:t>
            </a:r>
            <a:r>
              <a:rPr sz="3400" b="1" spc="-260" dirty="0">
                <a:solidFill>
                  <a:srgbClr val="2A9FBC"/>
                </a:solidFill>
                <a:latin typeface="Arial"/>
                <a:cs typeface="Arial"/>
              </a:rPr>
              <a:t>R</a:t>
            </a:r>
            <a:r>
              <a:rPr sz="3400" b="1" spc="35" dirty="0">
                <a:solidFill>
                  <a:srgbClr val="2A9FBC"/>
                </a:solidFill>
                <a:latin typeface="Arial"/>
                <a:cs typeface="Arial"/>
              </a:rPr>
              <a:t>I</a:t>
            </a:r>
            <a:r>
              <a:rPr sz="3400" b="1" spc="-80" dirty="0">
                <a:solidFill>
                  <a:srgbClr val="2A9FBC"/>
                </a:solidFill>
                <a:latin typeface="Arial"/>
                <a:cs typeface="Arial"/>
              </a:rPr>
              <a:t>F</a:t>
            </a:r>
            <a:r>
              <a:rPr sz="3400" b="1" spc="-150" dirty="0">
                <a:solidFill>
                  <a:srgbClr val="2A9FBC"/>
                </a:solidFill>
                <a:latin typeface="Arial"/>
                <a:cs typeface="Arial"/>
              </a:rPr>
              <a:t>Y</a:t>
            </a:r>
            <a:r>
              <a:rPr sz="3400" b="1" spc="-60" dirty="0">
                <a:solidFill>
                  <a:srgbClr val="2A9FBC"/>
                </a:solidFill>
                <a:latin typeface="Arial"/>
                <a:cs typeface="Arial"/>
              </a:rPr>
              <a:t> </a:t>
            </a:r>
            <a:r>
              <a:rPr sz="3400" b="1" spc="30" dirty="0">
                <a:solidFill>
                  <a:srgbClr val="F15B2A"/>
                </a:solidFill>
                <a:latin typeface="Arial"/>
                <a:cs typeface="Arial"/>
              </a:rPr>
              <a:t>–</a:t>
            </a:r>
            <a:r>
              <a:rPr sz="3400" b="1" spc="-6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30" dirty="0">
                <a:solidFill>
                  <a:srgbClr val="F15B2A"/>
                </a:solidFill>
                <a:latin typeface="Arial"/>
                <a:cs typeface="Arial"/>
              </a:rPr>
              <a:t>N</a:t>
            </a:r>
            <a:r>
              <a:rPr sz="3400" b="1" spc="-35" dirty="0">
                <a:solidFill>
                  <a:srgbClr val="F15B2A"/>
                </a:solidFill>
                <a:latin typeface="Arial"/>
                <a:cs typeface="Arial"/>
              </a:rPr>
              <a:t>o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45" dirty="0">
                <a:solidFill>
                  <a:srgbClr val="F15B2A"/>
                </a:solidFill>
                <a:latin typeface="Arial"/>
                <a:cs typeface="Arial"/>
              </a:rPr>
              <a:t>v</a:t>
            </a:r>
            <a:r>
              <a:rPr sz="3400" b="1" spc="105" dirty="0">
                <a:solidFill>
                  <a:srgbClr val="F15B2A"/>
                </a:solidFill>
                <a:latin typeface="Arial"/>
                <a:cs typeface="Arial"/>
              </a:rPr>
              <a:t>e</a:t>
            </a:r>
            <a:r>
              <a:rPr sz="3400" b="1" spc="-55" dirty="0">
                <a:solidFill>
                  <a:srgbClr val="F15B2A"/>
                </a:solidFill>
                <a:latin typeface="Arial"/>
                <a:cs typeface="Arial"/>
              </a:rPr>
              <a:t>ri</a:t>
            </a:r>
            <a:r>
              <a:rPr sz="3400" b="1" spc="60" dirty="0">
                <a:solidFill>
                  <a:srgbClr val="F15B2A"/>
                </a:solidFill>
                <a:latin typeface="Arial"/>
                <a:cs typeface="Arial"/>
              </a:rPr>
              <a:t>f</a:t>
            </a:r>
            <a:r>
              <a:rPr sz="3400" b="1" spc="-45" dirty="0">
                <a:solidFill>
                  <a:srgbClr val="F15B2A"/>
                </a:solidFill>
                <a:latin typeface="Arial"/>
                <a:cs typeface="Arial"/>
              </a:rPr>
              <a:t>y</a:t>
            </a:r>
            <a:r>
              <a:rPr sz="3400" b="1" spc="-5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45" dirty="0">
                <a:solidFill>
                  <a:srgbClr val="F15B2A"/>
                </a:solidFill>
                <a:latin typeface="Arial"/>
                <a:cs typeface="Arial"/>
              </a:rPr>
              <a:t>T</a:t>
            </a:r>
            <a:r>
              <a:rPr sz="3400" b="1" spc="-130" dirty="0">
                <a:solidFill>
                  <a:srgbClr val="F15B2A"/>
                </a:solidFill>
                <a:latin typeface="Arial"/>
                <a:cs typeface="Arial"/>
              </a:rPr>
              <a:t>L</a:t>
            </a:r>
            <a:r>
              <a:rPr sz="3400" b="1" spc="-225" dirty="0">
                <a:solidFill>
                  <a:srgbClr val="F15B2A"/>
                </a:solidFill>
                <a:latin typeface="Arial"/>
                <a:cs typeface="Arial"/>
              </a:rPr>
              <a:t>S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70" dirty="0">
                <a:solidFill>
                  <a:srgbClr val="F15B2A"/>
                </a:solidFill>
                <a:latin typeface="Arial"/>
                <a:cs typeface="Arial"/>
              </a:rPr>
              <a:t>c</a:t>
            </a:r>
            <a:r>
              <a:rPr sz="3400" b="1" spc="105" dirty="0">
                <a:solidFill>
                  <a:srgbClr val="F15B2A"/>
                </a:solidFill>
                <a:latin typeface="Arial"/>
                <a:cs typeface="Arial"/>
              </a:rPr>
              <a:t>e</a:t>
            </a:r>
            <a:r>
              <a:rPr sz="3400" b="1" spc="75" dirty="0">
                <a:solidFill>
                  <a:srgbClr val="F15B2A"/>
                </a:solidFill>
                <a:latin typeface="Arial"/>
                <a:cs typeface="Arial"/>
              </a:rPr>
              <a:t>rt  </a:t>
            </a:r>
            <a:r>
              <a:rPr sz="3400" b="1" spc="-300" dirty="0">
                <a:solidFill>
                  <a:srgbClr val="2A9FBC"/>
                </a:solidFill>
                <a:latin typeface="Arial"/>
                <a:cs typeface="Arial"/>
              </a:rPr>
              <a:t>V</a:t>
            </a:r>
            <a:r>
              <a:rPr sz="3400" b="1" spc="-190" dirty="0">
                <a:solidFill>
                  <a:srgbClr val="2A9FBC"/>
                </a:solidFill>
                <a:latin typeface="Arial"/>
                <a:cs typeface="Arial"/>
              </a:rPr>
              <a:t>A</a:t>
            </a:r>
            <a:r>
              <a:rPr sz="3400" b="1" spc="-25" dirty="0">
                <a:solidFill>
                  <a:srgbClr val="2A9FBC"/>
                </a:solidFill>
                <a:latin typeface="Arial"/>
                <a:cs typeface="Arial"/>
              </a:rPr>
              <a:t>U</a:t>
            </a:r>
            <a:r>
              <a:rPr sz="3400" b="1" spc="-290" dirty="0">
                <a:solidFill>
                  <a:srgbClr val="2A9FBC"/>
                </a:solidFill>
                <a:latin typeface="Arial"/>
                <a:cs typeface="Arial"/>
              </a:rPr>
              <a:t>L</a:t>
            </a:r>
            <a:r>
              <a:rPr sz="3400" b="1" spc="-45" dirty="0">
                <a:solidFill>
                  <a:srgbClr val="2A9FBC"/>
                </a:solidFill>
                <a:latin typeface="Arial"/>
                <a:cs typeface="Arial"/>
              </a:rPr>
              <a:t>T</a:t>
            </a:r>
            <a:r>
              <a:rPr sz="3400" b="1" spc="-785" dirty="0">
                <a:solidFill>
                  <a:srgbClr val="2A9FBC"/>
                </a:solidFill>
                <a:latin typeface="Arial"/>
                <a:cs typeface="Arial"/>
              </a:rPr>
              <a:t>_</a:t>
            </a:r>
            <a:r>
              <a:rPr sz="3400" b="1" spc="-160" dirty="0">
                <a:solidFill>
                  <a:srgbClr val="2A9FBC"/>
                </a:solidFill>
                <a:latin typeface="Arial"/>
                <a:cs typeface="Arial"/>
              </a:rPr>
              <a:t>F</a:t>
            </a:r>
            <a:r>
              <a:rPr sz="3400" b="1" spc="-10" dirty="0">
                <a:solidFill>
                  <a:srgbClr val="2A9FBC"/>
                </a:solidFill>
                <a:latin typeface="Arial"/>
                <a:cs typeface="Arial"/>
              </a:rPr>
              <a:t>O</a:t>
            </a:r>
            <a:r>
              <a:rPr sz="3400" b="1" spc="-260" dirty="0">
                <a:solidFill>
                  <a:srgbClr val="2A9FBC"/>
                </a:solidFill>
                <a:latin typeface="Arial"/>
                <a:cs typeface="Arial"/>
              </a:rPr>
              <a:t>R</a:t>
            </a:r>
            <a:r>
              <a:rPr sz="3400" b="1" spc="190" dirty="0">
                <a:solidFill>
                  <a:srgbClr val="2A9FBC"/>
                </a:solidFill>
                <a:latin typeface="Arial"/>
                <a:cs typeface="Arial"/>
              </a:rPr>
              <a:t>M</a:t>
            </a:r>
            <a:r>
              <a:rPr sz="3400" b="1" spc="-380" dirty="0">
                <a:solidFill>
                  <a:srgbClr val="2A9FBC"/>
                </a:solidFill>
                <a:latin typeface="Arial"/>
                <a:cs typeface="Arial"/>
              </a:rPr>
              <a:t>A</a:t>
            </a:r>
            <a:r>
              <a:rPr sz="3400" b="1" spc="-35" dirty="0">
                <a:solidFill>
                  <a:srgbClr val="2A9FBC"/>
                </a:solidFill>
                <a:latin typeface="Arial"/>
                <a:cs typeface="Arial"/>
              </a:rPr>
              <a:t>T</a:t>
            </a:r>
            <a:r>
              <a:rPr sz="3400" b="1" spc="-70" dirty="0">
                <a:solidFill>
                  <a:srgbClr val="2A9FBC"/>
                </a:solidFill>
                <a:latin typeface="Arial"/>
                <a:cs typeface="Arial"/>
              </a:rPr>
              <a:t> </a:t>
            </a:r>
            <a:r>
              <a:rPr sz="3400" b="1" spc="30" dirty="0">
                <a:solidFill>
                  <a:srgbClr val="F15B2A"/>
                </a:solidFill>
                <a:latin typeface="Arial"/>
                <a:cs typeface="Arial"/>
              </a:rPr>
              <a:t>–</a:t>
            </a:r>
            <a:r>
              <a:rPr sz="3400" b="1" spc="-6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235" dirty="0">
                <a:solidFill>
                  <a:srgbClr val="F15B2A"/>
                </a:solidFill>
                <a:latin typeface="Arial"/>
                <a:cs typeface="Arial"/>
              </a:rPr>
              <a:t>S</a:t>
            </a:r>
            <a:r>
              <a:rPr sz="3400" b="1" spc="15" dirty="0">
                <a:solidFill>
                  <a:srgbClr val="F15B2A"/>
                </a:solidFill>
                <a:latin typeface="Arial"/>
                <a:cs typeface="Arial"/>
              </a:rPr>
              <a:t>p</a:t>
            </a:r>
            <a:r>
              <a:rPr sz="3400" b="1" spc="105" dirty="0">
                <a:solidFill>
                  <a:srgbClr val="F15B2A"/>
                </a:solidFill>
                <a:latin typeface="Arial"/>
                <a:cs typeface="Arial"/>
              </a:rPr>
              <a:t>e</a:t>
            </a:r>
            <a:r>
              <a:rPr sz="3400" b="1" spc="70" dirty="0">
                <a:solidFill>
                  <a:srgbClr val="F15B2A"/>
                </a:solidFill>
                <a:latin typeface="Arial"/>
                <a:cs typeface="Arial"/>
              </a:rPr>
              <a:t>c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i</a:t>
            </a:r>
            <a:r>
              <a:rPr sz="3400" b="1" spc="60" dirty="0">
                <a:solidFill>
                  <a:srgbClr val="F15B2A"/>
                </a:solidFill>
                <a:latin typeface="Arial"/>
                <a:cs typeface="Arial"/>
              </a:rPr>
              <a:t>f</a:t>
            </a:r>
            <a:r>
              <a:rPr sz="3400" b="1" spc="-45" dirty="0">
                <a:solidFill>
                  <a:srgbClr val="F15B2A"/>
                </a:solidFill>
                <a:latin typeface="Arial"/>
                <a:cs typeface="Arial"/>
              </a:rPr>
              <a:t>y</a:t>
            </a:r>
            <a:r>
              <a:rPr sz="3400" b="1" spc="-5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45" dirty="0">
                <a:solidFill>
                  <a:srgbClr val="F15B2A"/>
                </a:solidFill>
                <a:latin typeface="Arial"/>
                <a:cs typeface="Arial"/>
              </a:rPr>
              <a:t>o</a:t>
            </a:r>
            <a:r>
              <a:rPr sz="3400" b="1" spc="-10" dirty="0">
                <a:solidFill>
                  <a:srgbClr val="F15B2A"/>
                </a:solidFill>
                <a:latin typeface="Arial"/>
                <a:cs typeface="Arial"/>
              </a:rPr>
              <a:t>u</a:t>
            </a:r>
            <a:r>
              <a:rPr sz="3400" b="1" spc="215" dirty="0">
                <a:solidFill>
                  <a:srgbClr val="F15B2A"/>
                </a:solidFill>
                <a:latin typeface="Arial"/>
                <a:cs typeface="Arial"/>
              </a:rPr>
              <a:t>t</a:t>
            </a:r>
            <a:r>
              <a:rPr sz="3400" b="1" spc="15" dirty="0">
                <a:solidFill>
                  <a:srgbClr val="F15B2A"/>
                </a:solidFill>
                <a:latin typeface="Arial"/>
                <a:cs typeface="Arial"/>
              </a:rPr>
              <a:t>p</a:t>
            </a:r>
            <a:r>
              <a:rPr sz="3400" b="1" spc="-10" dirty="0">
                <a:solidFill>
                  <a:srgbClr val="F15B2A"/>
                </a:solidFill>
                <a:latin typeface="Arial"/>
                <a:cs typeface="Arial"/>
              </a:rPr>
              <a:t>u</a:t>
            </a:r>
            <a:r>
              <a:rPr sz="3400" b="1" spc="220" dirty="0">
                <a:solidFill>
                  <a:srgbClr val="F15B2A"/>
                </a:solidFill>
                <a:latin typeface="Arial"/>
                <a:cs typeface="Arial"/>
              </a:rPr>
              <a:t>t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60" dirty="0">
                <a:solidFill>
                  <a:srgbClr val="F15B2A"/>
                </a:solidFill>
                <a:latin typeface="Arial"/>
                <a:cs typeface="Arial"/>
              </a:rPr>
              <a:t>f</a:t>
            </a:r>
            <a:r>
              <a:rPr sz="3400" b="1" spc="-45" dirty="0">
                <a:solidFill>
                  <a:srgbClr val="F15B2A"/>
                </a:solidFill>
                <a:latin typeface="Arial"/>
                <a:cs typeface="Arial"/>
              </a:rPr>
              <a:t>o</a:t>
            </a:r>
            <a:r>
              <a:rPr sz="3400" b="1" spc="-40" dirty="0">
                <a:solidFill>
                  <a:srgbClr val="F15B2A"/>
                </a:solidFill>
                <a:latin typeface="Arial"/>
                <a:cs typeface="Arial"/>
              </a:rPr>
              <a:t>r</a:t>
            </a:r>
            <a:r>
              <a:rPr sz="3400" b="1" spc="-85" dirty="0">
                <a:solidFill>
                  <a:srgbClr val="F15B2A"/>
                </a:solidFill>
                <a:latin typeface="Arial"/>
                <a:cs typeface="Arial"/>
              </a:rPr>
              <a:t>m</a:t>
            </a:r>
            <a:r>
              <a:rPr sz="3400" b="1" spc="-75" dirty="0">
                <a:solidFill>
                  <a:srgbClr val="F15B2A"/>
                </a:solidFill>
                <a:latin typeface="Arial"/>
                <a:cs typeface="Arial"/>
              </a:rPr>
              <a:t>a</a:t>
            </a:r>
            <a:r>
              <a:rPr sz="3400" b="1" spc="220" dirty="0">
                <a:solidFill>
                  <a:srgbClr val="F15B2A"/>
                </a:solidFill>
                <a:latin typeface="Arial"/>
                <a:cs typeface="Arial"/>
              </a:rPr>
              <a:t>t</a:t>
            </a:r>
            <a:endParaRPr sz="340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E6D61D-5741-EDA7-FF15-E6AC7757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CA382-DF0A-A6A8-B4D8-9964D31DD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D4B221-E139-C6F0-D2BF-0D22B8D52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BD4EAF-1673-00F1-AB3B-F1280897A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D43BC-8632-49DF-F96B-F72AF68B5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56" y="1109631"/>
            <a:ext cx="15697200" cy="82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31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978" y="223662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9978" y="371494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69978" y="519325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69978" y="6671566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9978" y="819208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K</a:t>
            </a:r>
            <a:r>
              <a:rPr spc="-250" dirty="0"/>
              <a:t>e</a:t>
            </a:r>
            <a:r>
              <a:rPr spc="-20" dirty="0"/>
              <a:t>y</a:t>
            </a:r>
            <a:r>
              <a:rPr spc="-125" dirty="0"/>
              <a:t> </a:t>
            </a:r>
            <a:r>
              <a:rPr spc="-710" dirty="0"/>
              <a:t>T</a:t>
            </a:r>
            <a:r>
              <a:rPr spc="-165" dirty="0"/>
              <a:t>a</a:t>
            </a:r>
            <a:r>
              <a:rPr spc="-325" dirty="0"/>
              <a:t>k</a:t>
            </a:r>
            <a:r>
              <a:rPr spc="20" dirty="0"/>
              <a:t>e</a:t>
            </a:r>
            <a:r>
              <a:rPr spc="-210" dirty="0"/>
              <a:t>a</a:t>
            </a:r>
            <a:r>
              <a:rPr spc="-200" dirty="0"/>
              <a:t>w</a:t>
            </a:r>
            <a:r>
              <a:rPr spc="-165" dirty="0"/>
              <a:t>a</a:t>
            </a:r>
            <a:r>
              <a:rPr spc="-15" dirty="0"/>
              <a:t>y</a:t>
            </a:r>
            <a:r>
              <a:rPr spc="-250" dirty="0"/>
              <a:t>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512" y="2144713"/>
            <a:ext cx="1217611" cy="121761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20016" y="2485643"/>
            <a:ext cx="9853930" cy="6466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Vault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binary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client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server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339090" lvl="0" indent="0" algn="l" defTabSz="914400" rtl="0" eaLnBrk="1" fontAlgn="auto" latinLnBrk="0" hangingPunct="1">
              <a:lnSpc>
                <a:spcPct val="303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Vault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started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testing </a:t>
            </a:r>
            <a:r>
              <a:rPr kumimoji="0" sz="3200" b="1" i="0" u="none" strike="noStrike" kern="1200" cap="none" spc="-8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Vault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communication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goes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through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1950"/>
              </a:lnSpc>
              <a:spcBef>
                <a:spcPts val="1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Vault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using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CLI,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UI,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API </a:t>
            </a:r>
            <a:r>
              <a:rPr kumimoji="0" sz="3200" b="1" i="0" u="none" strike="noStrike" kern="1200" cap="none" spc="-8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</a:t>
            </a:r>
            <a:r>
              <a:rPr kumimoji="0" sz="3200" b="1" i="0" u="none" strike="noStrike" kern="1200" cap="none" spc="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3200" b="1" i="0" u="none" strike="noStrike" kern="1200" cap="none" spc="-2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3200" b="1" i="0" u="none" strike="noStrike" kern="1200" cap="none" spc="-2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3200" b="1" i="0" u="none" strike="noStrike" kern="1200" cap="none" spc="-4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3200" b="1" i="0" u="none" strike="noStrike" kern="1200" cap="none" spc="-5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2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DD</a:t>
            </a:r>
            <a:r>
              <a:rPr kumimoji="0" sz="3200" b="1" i="0" u="none" strike="noStrike" kern="1200" cap="none" spc="-2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3200" b="1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3200" b="1" i="0" u="none" strike="noStrike" kern="1200" cap="none" spc="-2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3200" b="1" i="0" u="none" strike="noStrike" kern="1200" cap="none" spc="-2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3200" b="1" i="0" u="none" strike="noStrike" kern="1200" cap="none" spc="-3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_</a:t>
            </a:r>
            <a:r>
              <a:rPr kumimoji="0" sz="3200" b="1" i="0" u="none" strike="noStrike" kern="1200" cap="none" spc="-4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3200" b="1" i="0" u="none" strike="noStrike" kern="1200" cap="none" spc="-3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200" b="1" i="0" u="none" strike="noStrike" kern="1200" cap="none" spc="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3200" b="1" i="0" u="none" strike="noStrike" kern="1200" cap="none" spc="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20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3200" b="1" i="0" u="none" strike="noStrike" kern="1200" cap="none" spc="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32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3200" b="1" i="0" u="none" strike="noStrike" kern="1200" cap="none" spc="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3624262"/>
            <a:ext cx="1216025" cy="12160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5102225"/>
            <a:ext cx="1216025" cy="12160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6580187"/>
            <a:ext cx="1216025" cy="12160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8101013"/>
            <a:ext cx="1216025" cy="1216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55AD02-02A1-81BB-A01D-EFE9DA67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42BFF5AF-C0DD-3E0B-AEB0-F6955E9B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DEC422-70D9-B458-4D64-BE533A324E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0AA902-2FC8-C594-3340-8B3E73B76E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18980" y="4059428"/>
            <a:ext cx="11622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10" dirty="0"/>
              <a:t>Authentication</a:t>
            </a:r>
            <a:r>
              <a:rPr sz="6000" spc="-155" dirty="0"/>
              <a:t> </a:t>
            </a:r>
            <a:r>
              <a:rPr sz="6000" spc="120" dirty="0"/>
              <a:t>Methods</a:t>
            </a:r>
            <a:r>
              <a:rPr sz="6000" spc="-155" dirty="0"/>
              <a:t> </a:t>
            </a:r>
            <a:r>
              <a:rPr sz="6000" spc="-35" dirty="0"/>
              <a:t>Overview</a:t>
            </a:r>
            <a:endParaRPr sz="6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F5671-5469-3314-E69D-0D4F8FD0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0537752-1656-0934-C5A2-E8049D8C9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DBA9-518C-5E8A-ACC4-53E7720A8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24EE5-100E-78E6-7199-B1FC4377E3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2383" y="2236627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2383" y="4202620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2383" y="6171728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72383" y="8140835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22738" y="754380"/>
            <a:ext cx="110426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Authentication</a:t>
            </a:r>
            <a:r>
              <a:rPr spc="-170" dirty="0"/>
              <a:t> </a:t>
            </a:r>
            <a:r>
              <a:rPr spc="170" dirty="0"/>
              <a:t>Method</a:t>
            </a:r>
            <a:r>
              <a:rPr spc="-150" dirty="0"/>
              <a:t> </a:t>
            </a:r>
            <a:r>
              <a:rPr spc="15" dirty="0"/>
              <a:t>Categories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7181" y="2274887"/>
            <a:ext cx="1530273" cy="1397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20016" y="2689860"/>
            <a:ext cx="6565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3200" b="1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32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3200" b="1" i="0" u="none" strike="noStrike" kern="1200" cap="none" spc="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3200" b="1" i="0" u="none" strike="noStrike" kern="1200" cap="none" spc="-1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3200" b="1" i="0" u="none" strike="noStrike" kern="1200" cap="none" spc="-3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200" b="1" i="0" u="none" strike="noStrike" kern="1200" cap="none" spc="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3200" b="1" i="0" u="none" strike="noStrike" kern="1200" cap="none" spc="-2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3200" b="1" i="0" u="none" strike="noStrike" kern="1200" cap="none" spc="-1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2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3200" b="1" i="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r>
              <a:rPr kumimoji="0" sz="3200" b="1" i="0" u="none" strike="noStrike" kern="1200" cap="none" spc="-1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3200" b="1" i="0" u="none" strike="noStrike" kern="1200" cap="none" spc="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32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300" y="4540082"/>
            <a:ext cx="1570037" cy="79884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20016" y="4655820"/>
            <a:ext cx="10598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native: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Kubernetes,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Foundry,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GitHub,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JWT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0171" y="6208712"/>
            <a:ext cx="1424296" cy="139858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420016" y="6624828"/>
            <a:ext cx="689038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Traditional: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LDAP,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RADIUS,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Kerberos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7300" y="8575264"/>
            <a:ext cx="1570037" cy="60565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420016" y="8593835"/>
            <a:ext cx="74485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Vault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native: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Token,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Userpass,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AppRole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E878F9-9790-3E05-D18C-3A1EE57DF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22" name="Picture 11">
            <a:extLst>
              <a:ext uri="{FF2B5EF4-FFF2-40B4-BE49-F238E27FC236}">
                <a16:creationId xmlns:a16="http://schemas.microsoft.com/office/drawing/2014/main" id="{F8C9AC95-47BE-8F13-7C8E-05F2D3E6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FBE748-0B96-E5CA-521F-89A09B466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E67E01-1A97-D013-4C98-58590B2A9B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5757" y="754380"/>
            <a:ext cx="84556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Secrets</a:t>
            </a:r>
            <a:r>
              <a:rPr spc="-145" dirty="0"/>
              <a:t> </a:t>
            </a:r>
            <a:r>
              <a:rPr spc="-10" dirty="0"/>
              <a:t>Engine</a:t>
            </a:r>
            <a:r>
              <a:rPr spc="-140" dirty="0"/>
              <a:t> </a:t>
            </a:r>
            <a:r>
              <a:rPr spc="15" dirty="0"/>
              <a:t>Categories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9266" y="3031525"/>
            <a:ext cx="4989830" cy="2686050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84455" rIns="0" bIns="0" rtlCol="0">
            <a:spAutoFit/>
          </a:bodyPr>
          <a:lstStyle/>
          <a:p>
            <a:pPr marL="398780" marR="391795" lvl="0" indent="1086485" algn="l" defTabSz="914400" rtl="0" eaLnBrk="1" fontAlgn="auto" latinLnBrk="0" hangingPunct="1">
              <a:lnSpc>
                <a:spcPts val="698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Database 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MSSQL,</a:t>
            </a:r>
            <a:r>
              <a:rPr kumimoji="0" sz="3600" b="1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PostreSQL,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426210" marR="0" lvl="0" indent="0" algn="l" defTabSz="914400" rtl="0" eaLnBrk="1" fontAlgn="auto" latinLnBrk="0" hangingPunct="1">
              <a:lnSpc>
                <a:spcPts val="3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MondoDB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31525"/>
            <a:ext cx="4989830" cy="2686050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272415" rIns="0" bIns="0" rtlCol="0">
            <a:spAutoFit/>
          </a:bodyPr>
          <a:lstStyle/>
          <a:p>
            <a:pPr marL="657860" marR="650240" lvl="0" indent="1188085" algn="l" defTabSz="914400" rtl="0" eaLnBrk="1" fontAlgn="auto" latinLnBrk="0" hangingPunct="1">
              <a:lnSpc>
                <a:spcPct val="161700"/>
              </a:lnSpc>
              <a:spcBef>
                <a:spcPts val="2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 </a:t>
            </a:r>
            <a:r>
              <a:rPr kumimoji="0" sz="3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3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600" b="1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3600" b="1" i="0" u="none" strike="noStrike" kern="1200" cap="none" spc="-2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3600" b="1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6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2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6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r>
              <a:rPr kumimoji="0" sz="3600" b="1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6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3600" b="1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1230" y="3031525"/>
            <a:ext cx="4989830" cy="2686050"/>
          </a:xfrm>
          <a:prstGeom prst="rect">
            <a:avLst/>
          </a:prstGeom>
          <a:solidFill>
            <a:srgbClr val="A62E5C"/>
          </a:solidFill>
        </p:spPr>
        <p:txBody>
          <a:bodyPr vert="horz" wrap="square" lIns="0" tIns="84455" rIns="0" bIns="0" rtlCol="0">
            <a:spAutoFit/>
          </a:bodyPr>
          <a:lstStyle/>
          <a:p>
            <a:pPr marL="380365" marR="373380" lvl="0" indent="1275715" algn="l" defTabSz="914400" rtl="0" eaLnBrk="1" fontAlgn="auto" latinLnBrk="0" hangingPunct="1">
              <a:lnSpc>
                <a:spcPts val="698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Internal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Key/Value,</a:t>
            </a:r>
            <a:r>
              <a:rPr kumimoji="0" sz="36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Identity,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58314" marR="0" lvl="0" indent="0" algn="l" defTabSz="914400" rtl="0" eaLnBrk="1" fontAlgn="auto" latinLnBrk="0" hangingPunct="1">
              <a:lnSpc>
                <a:spcPts val="3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Transit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9266" y="6170143"/>
            <a:ext cx="4989830" cy="26860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267335" rIns="0" bIns="0" rtlCol="0">
            <a:spAutoFit/>
          </a:bodyPr>
          <a:lstStyle/>
          <a:p>
            <a:pPr marL="790575" marR="782955" lvl="0" indent="544195" algn="l" defTabSz="914400" rtl="0" eaLnBrk="1" fontAlgn="auto" latinLnBrk="0" hangingPunct="1">
              <a:lnSpc>
                <a:spcPct val="162200"/>
              </a:lnSpc>
              <a:spcBef>
                <a:spcPts val="2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Certificate </a:t>
            </a:r>
            <a:r>
              <a:rPr kumimoji="0" sz="36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SSH</a:t>
            </a:r>
            <a:r>
              <a:rPr kumimoji="0" sz="360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6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2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3600" b="1" i="0" u="none" strike="noStrike" kern="1200" cap="none" spc="-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3600" b="1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6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3600" b="1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</a:t>
            </a:r>
            <a:r>
              <a:rPr kumimoji="0" sz="360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7300" y="6170143"/>
            <a:ext cx="4989830" cy="2686050"/>
          </a:xfrm>
          <a:prstGeom prst="rect">
            <a:avLst/>
          </a:prstGeom>
          <a:solidFill>
            <a:srgbClr val="675BA7"/>
          </a:solidFill>
        </p:spPr>
        <p:txBody>
          <a:bodyPr vert="horz" wrap="square" lIns="0" tIns="79375" rIns="0" bIns="0" rtlCol="0">
            <a:spAutoFit/>
          </a:bodyPr>
          <a:lstStyle/>
          <a:p>
            <a:pPr marL="682625" marR="675640" lvl="0" indent="964565" algn="l" defTabSz="914400" rtl="0" eaLnBrk="1" fontAlgn="auto" latinLnBrk="0" hangingPunct="1">
              <a:lnSpc>
                <a:spcPts val="7009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 </a:t>
            </a:r>
            <a:r>
              <a:rPr kumimoji="0" sz="3600" b="1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</a:t>
            </a:r>
            <a:r>
              <a:rPr kumimoji="0" sz="3600" b="1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Directory,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36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OpenLDAP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41230" y="6170143"/>
            <a:ext cx="4989830" cy="2686050"/>
          </a:xfrm>
          <a:prstGeom prst="rect">
            <a:avLst/>
          </a:prstGeom>
          <a:solidFill>
            <a:srgbClr val="2D2D2D"/>
          </a:solidFill>
        </p:spPr>
        <p:txBody>
          <a:bodyPr vert="horz" wrap="square" lIns="0" tIns="267335" rIns="0" bIns="0" rtlCol="0">
            <a:spAutoFit/>
          </a:bodyPr>
          <a:lstStyle/>
          <a:p>
            <a:pPr marL="855344" marR="847725" lvl="0" indent="878840" algn="l" defTabSz="914400" rtl="0" eaLnBrk="1" fontAlgn="auto" latinLnBrk="0" hangingPunct="1">
              <a:lnSpc>
                <a:spcPct val="162200"/>
              </a:lnSpc>
              <a:spcBef>
                <a:spcPts val="2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Tokens </a:t>
            </a:r>
            <a:r>
              <a:rPr kumimoji="0" sz="36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Consul,</a:t>
            </a:r>
            <a:r>
              <a:rPr kumimoji="0" sz="360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Nomad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805D78-C88A-4577-083D-E67F0B24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576CA3D3-DF0E-5362-FD4C-D3C87BAA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77CE20-3588-0B18-E16E-174D683D90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B174A2-C4CB-1289-1594-D21152F8D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5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1222A-C41D-2166-AB8B-BFBF366A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592"/>
            <a:ext cx="18135600" cy="10367692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67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5684" y="0"/>
            <a:ext cx="10292715" cy="898525"/>
          </a:xfrm>
          <a:custGeom>
            <a:avLst/>
            <a:gdLst/>
            <a:ahLst/>
            <a:cxnLst/>
            <a:rect l="l" t="t" r="r" b="b"/>
            <a:pathLst>
              <a:path w="10292715" h="898525">
                <a:moveTo>
                  <a:pt x="0" y="898428"/>
                </a:moveTo>
                <a:lnTo>
                  <a:pt x="10292316" y="898428"/>
                </a:lnTo>
                <a:lnTo>
                  <a:pt x="10292316" y="0"/>
                </a:lnTo>
                <a:lnTo>
                  <a:pt x="0" y="0"/>
                </a:lnTo>
                <a:lnTo>
                  <a:pt x="0" y="89842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-22860"/>
            <a:ext cx="18288000" cy="10287000"/>
            <a:chOff x="-1" y="1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7296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898423"/>
                  </a:moveTo>
                  <a:lnTo>
                    <a:pt x="7995679" y="898423"/>
                  </a:lnTo>
                  <a:lnTo>
                    <a:pt x="7995679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8288000" y="10286987"/>
                  </a:lnTo>
                  <a:lnTo>
                    <a:pt x="18288000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8600" y="1826260"/>
            <a:ext cx="8302751" cy="781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 existing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auth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methods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Enable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method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enable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-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1669414" lvl="0" indent="0" algn="l" defTabSz="914400" rtl="0" eaLnBrk="1" fontAlgn="auto" latinLnBrk="0" hangingPunct="1">
              <a:lnSpc>
                <a:spcPts val="5810"/>
              </a:lnSpc>
              <a:spcBef>
                <a:spcPts val="6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enable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–path=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userpass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70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br>
              <a:rPr kumimoji="0" lang="en-IN" sz="2600" b="0" i="0" u="none" strike="noStrike" kern="1200" cap="none" spc="-70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</a:b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5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2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Tune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 auth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method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tune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 </a:t>
            </a:r>
            <a:r>
              <a:rPr kumimoji="0" sz="2600" b="0" i="0" u="none" strike="noStrike" kern="1200" cap="none" spc="-9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PATH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862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tune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–description="First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userpass"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 </a:t>
            </a:r>
            <a:r>
              <a:rPr kumimoji="0" sz="2600" b="0" i="0" u="none" strike="noStrike" kern="1200" cap="none" spc="-70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br>
              <a:rPr kumimoji="0" lang="en-IN" sz="2600" b="0" i="0" u="none" strike="noStrike" kern="1200" cap="none" spc="-70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</a:b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Disable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method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3402965" lvl="0" indent="0" algn="l" defTabSz="914400" rtl="0" eaLnBrk="1" fontAlgn="auto" latinLnBrk="0" hangingPunct="1">
              <a:lnSpc>
                <a:spcPts val="5810"/>
              </a:lnSpc>
              <a:spcBef>
                <a:spcPts val="4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disable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9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PATH </a:t>
            </a:r>
            <a:r>
              <a:rPr kumimoji="0" sz="2600" b="0" i="0" u="none" strike="noStrike" kern="1200" cap="none" spc="-7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disable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5361" y="326643"/>
            <a:ext cx="42316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Auth</a:t>
            </a:r>
            <a:r>
              <a:rPr sz="2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r>
              <a:rPr sz="2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40" dirty="0">
                <a:solidFill>
                  <a:srgbClr val="FFFFFF"/>
                </a:solidFill>
                <a:latin typeface="Arial"/>
                <a:cs typeface="Arial"/>
              </a:rPr>
              <a:t>Commands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5D2D5115-9F42-4B14-1B22-D20DBA4168ED}"/>
              </a:ext>
            </a:extLst>
          </p:cNvPr>
          <p:cNvSpPr txBox="1"/>
          <p:nvPr/>
        </p:nvSpPr>
        <p:spPr>
          <a:xfrm>
            <a:off x="8915400" y="1790700"/>
            <a:ext cx="9372599" cy="6834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Login using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token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login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br>
              <a:rPr lang="en-IN" sz="2600" dirty="0">
                <a:solidFill>
                  <a:srgbClr val="9BC850"/>
                </a:solidFill>
                <a:latin typeface="Arial MT"/>
                <a:cs typeface="Arial MT"/>
              </a:rPr>
            </a:b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Login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with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an auth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method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 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login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[AUTH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K=V…]</a:t>
            </a:r>
            <a:endParaRPr sz="2600" dirty="0">
              <a:latin typeface="Arial MT"/>
              <a:cs typeface="Arial MT"/>
            </a:endParaRPr>
          </a:p>
          <a:p>
            <a:pPr marL="12700" marR="2035175">
              <a:lnSpc>
                <a:spcPct val="185400"/>
              </a:lnSpc>
              <a:spcBef>
                <a:spcPts val="25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login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–method=userpass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username=</a:t>
            </a:r>
            <a:r>
              <a:rPr lang="en-IN" sz="2600" spc="-5" dirty="0">
                <a:solidFill>
                  <a:srgbClr val="F15B2A"/>
                </a:solidFill>
                <a:latin typeface="Arial MT"/>
                <a:cs typeface="Arial MT"/>
              </a:rPr>
              <a:t>Captain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br>
              <a:rPr lang="en-IN" sz="2600" spc="-5" dirty="0">
                <a:solidFill>
                  <a:srgbClr val="F15B2A"/>
                </a:solidFill>
                <a:latin typeface="Arial MT"/>
                <a:cs typeface="Arial MT"/>
              </a:rPr>
            </a:br>
            <a:br>
              <a:rPr lang="en-IN" sz="2600" spc="-5" dirty="0">
                <a:solidFill>
                  <a:srgbClr val="F15B2A"/>
                </a:solidFill>
                <a:latin typeface="Arial MT"/>
                <a:cs typeface="Arial MT"/>
              </a:rPr>
            </a:br>
            <a:r>
              <a:rPr sz="2600" spc="-70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 </a:t>
            </a:r>
            <a:r>
              <a:rPr sz="2600" spc="-15" dirty="0">
                <a:solidFill>
                  <a:srgbClr val="9BC850"/>
                </a:solidFill>
                <a:latin typeface="Arial MT"/>
                <a:cs typeface="Arial MT"/>
              </a:rPr>
              <a:t>Write</a:t>
            </a:r>
            <a:r>
              <a:rPr sz="2600" spc="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with</a:t>
            </a:r>
            <a:r>
              <a:rPr sz="2600" spc="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an auth</a:t>
            </a:r>
            <a:r>
              <a:rPr sz="2600" spc="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method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Arial MT"/>
                <a:cs typeface="Arial MT"/>
              </a:rPr>
              <a:t>PATH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80" dirty="0">
                <a:solidFill>
                  <a:srgbClr val="F15B2A"/>
                </a:solidFill>
                <a:latin typeface="Arial MT"/>
                <a:cs typeface="Arial MT"/>
              </a:rPr>
              <a:t>[DATA</a:t>
            </a:r>
            <a:r>
              <a:rPr sz="2600" spc="-14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K=V…]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600" spc="3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auth/userpass/login/ned</a:t>
            </a:r>
            <a:r>
              <a:rPr sz="26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password=</a:t>
            </a:r>
            <a:r>
              <a:rPr lang="en-IN" sz="2600" spc="-5" dirty="0">
                <a:solidFill>
                  <a:srgbClr val="F15B2A"/>
                </a:solidFill>
                <a:latin typeface="Arial MT"/>
                <a:cs typeface="Arial MT"/>
              </a:rPr>
              <a:t>America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6F9B26-A970-22BF-0D31-59D40B845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DFCD-0F4D-0730-D4BC-A6A1FBB17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97180"/>
            <a:ext cx="9144000" cy="960120"/>
          </a:xfrm>
        </p:spPr>
        <p:txBody>
          <a:bodyPr/>
          <a:lstStyle/>
          <a:p>
            <a:r>
              <a:rPr lang="en-IN" dirty="0"/>
              <a:t>App Role Pull Authentication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564FD-4A19-6B2E-F2CF-A904523BD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7"/>
            <a:ext cx="18288000" cy="81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0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978" y="223662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9978" y="371494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69978" y="519325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69978" y="6671566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9978" y="819208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K</a:t>
            </a:r>
            <a:r>
              <a:rPr spc="-250" dirty="0"/>
              <a:t>e</a:t>
            </a:r>
            <a:r>
              <a:rPr spc="-20" dirty="0"/>
              <a:t>y</a:t>
            </a:r>
            <a:r>
              <a:rPr spc="-125" dirty="0"/>
              <a:t> </a:t>
            </a:r>
            <a:r>
              <a:rPr spc="-710" dirty="0"/>
              <a:t>T</a:t>
            </a:r>
            <a:r>
              <a:rPr spc="-165" dirty="0"/>
              <a:t>a</a:t>
            </a:r>
            <a:r>
              <a:rPr spc="-325" dirty="0"/>
              <a:t>k</a:t>
            </a:r>
            <a:r>
              <a:rPr spc="20" dirty="0"/>
              <a:t>e</a:t>
            </a:r>
            <a:r>
              <a:rPr spc="-210" dirty="0"/>
              <a:t>a</a:t>
            </a:r>
            <a:r>
              <a:rPr spc="-200" dirty="0"/>
              <a:t>w</a:t>
            </a:r>
            <a:r>
              <a:rPr spc="-165" dirty="0"/>
              <a:t>a</a:t>
            </a:r>
            <a:r>
              <a:rPr spc="-15" dirty="0"/>
              <a:t>y</a:t>
            </a:r>
            <a:r>
              <a:rPr spc="-250" dirty="0"/>
              <a:t>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512" y="2144713"/>
            <a:ext cx="1217611" cy="121761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783080" marR="184150">
              <a:lnSpc>
                <a:spcPts val="3790"/>
              </a:lnSpc>
              <a:spcBef>
                <a:spcPts val="265"/>
              </a:spcBef>
            </a:pPr>
            <a:r>
              <a:rPr spc="-5" dirty="0"/>
              <a:t>Auth</a:t>
            </a:r>
            <a:r>
              <a:rPr spc="-50" dirty="0"/>
              <a:t> </a:t>
            </a:r>
            <a:r>
              <a:rPr spc="-5" dirty="0"/>
              <a:t>methods</a:t>
            </a:r>
            <a:r>
              <a:rPr spc="-50" dirty="0"/>
              <a:t> </a:t>
            </a:r>
            <a:r>
              <a:rPr spc="-45" dirty="0"/>
              <a:t>use</a:t>
            </a:r>
            <a:r>
              <a:rPr spc="-40" dirty="0"/>
              <a:t> </a:t>
            </a:r>
            <a:r>
              <a:rPr spc="5" dirty="0"/>
              <a:t>internal</a:t>
            </a:r>
            <a:r>
              <a:rPr spc="-45" dirty="0"/>
              <a:t> </a:t>
            </a:r>
            <a:r>
              <a:rPr spc="-40" dirty="0"/>
              <a:t>or</a:t>
            </a:r>
            <a:r>
              <a:rPr spc="-45" dirty="0"/>
              <a:t> </a:t>
            </a:r>
            <a:r>
              <a:rPr spc="10" dirty="0"/>
              <a:t>external</a:t>
            </a:r>
            <a:r>
              <a:rPr spc="-45" dirty="0"/>
              <a:t> </a:t>
            </a:r>
            <a:r>
              <a:rPr spc="-55" dirty="0"/>
              <a:t>sources</a:t>
            </a:r>
            <a:r>
              <a:rPr spc="-50" dirty="0"/>
              <a:t> </a:t>
            </a:r>
            <a:r>
              <a:rPr spc="-10" dirty="0"/>
              <a:t>for</a:t>
            </a:r>
            <a:r>
              <a:rPr spc="-45" dirty="0"/>
              <a:t> </a:t>
            </a:r>
            <a:r>
              <a:rPr spc="35" dirty="0"/>
              <a:t>authentication</a:t>
            </a:r>
            <a:r>
              <a:rPr spc="-50" dirty="0"/>
              <a:t> </a:t>
            </a:r>
            <a:r>
              <a:rPr spc="65" dirty="0"/>
              <a:t>to </a:t>
            </a:r>
            <a:r>
              <a:rPr spc="-875" dirty="0"/>
              <a:t> </a:t>
            </a:r>
            <a:r>
              <a:rPr spc="5" dirty="0"/>
              <a:t>Vault</a:t>
            </a:r>
          </a:p>
          <a:p>
            <a:pPr marL="1770380">
              <a:lnSpc>
                <a:spcPct val="100000"/>
              </a:lnSpc>
              <a:spcBef>
                <a:spcPts val="35"/>
              </a:spcBef>
            </a:pPr>
            <a:endParaRPr sz="3500"/>
          </a:p>
          <a:p>
            <a:pPr marL="1783080" marR="234950">
              <a:lnSpc>
                <a:spcPts val="3790"/>
              </a:lnSpc>
            </a:pPr>
            <a:r>
              <a:rPr spc="45" dirty="0"/>
              <a:t>Multiple</a:t>
            </a:r>
            <a:r>
              <a:rPr spc="-50" dirty="0"/>
              <a:t> </a:t>
            </a:r>
            <a:r>
              <a:rPr spc="-30" dirty="0"/>
              <a:t>instances</a:t>
            </a:r>
            <a:r>
              <a:rPr spc="-55" dirty="0"/>
              <a:t> </a:t>
            </a:r>
            <a:r>
              <a:rPr spc="10" dirty="0"/>
              <a:t>of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45" dirty="0"/>
              <a:t> </a:t>
            </a:r>
            <a:r>
              <a:rPr spc="-55" dirty="0"/>
              <a:t>same</a:t>
            </a:r>
            <a:r>
              <a:rPr spc="-50" dirty="0"/>
              <a:t> </a:t>
            </a:r>
            <a:r>
              <a:rPr spc="35" dirty="0"/>
              <a:t>method</a:t>
            </a:r>
            <a:r>
              <a:rPr spc="-55" dirty="0"/>
              <a:t> </a:t>
            </a:r>
            <a:r>
              <a:rPr spc="10" dirty="0"/>
              <a:t>can</a:t>
            </a:r>
            <a:r>
              <a:rPr spc="-55" dirty="0"/>
              <a:t> </a:t>
            </a:r>
            <a:r>
              <a:rPr spc="60" dirty="0"/>
              <a:t>be</a:t>
            </a:r>
            <a:r>
              <a:rPr spc="-45" dirty="0"/>
              <a:t> </a:t>
            </a:r>
            <a:r>
              <a:rPr spc="20" dirty="0"/>
              <a:t>enabled</a:t>
            </a:r>
            <a:r>
              <a:rPr spc="-55" dirty="0"/>
              <a:t> </a:t>
            </a:r>
            <a:r>
              <a:rPr spc="-25" dirty="0"/>
              <a:t>on</a:t>
            </a:r>
            <a:r>
              <a:rPr spc="-55" dirty="0"/>
              <a:t> </a:t>
            </a:r>
            <a:r>
              <a:rPr spc="45" dirty="0"/>
              <a:t>different </a:t>
            </a:r>
            <a:r>
              <a:rPr spc="-875" dirty="0"/>
              <a:t> </a:t>
            </a:r>
            <a:r>
              <a:rPr spc="-40" dirty="0"/>
              <a:t>paths,</a:t>
            </a:r>
            <a:r>
              <a:rPr spc="-60" dirty="0"/>
              <a:t> </a:t>
            </a:r>
            <a:r>
              <a:rPr spc="-10" dirty="0"/>
              <a:t>and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50" dirty="0"/>
              <a:t> </a:t>
            </a:r>
            <a:r>
              <a:rPr spc="45" dirty="0"/>
              <a:t>default</a:t>
            </a:r>
            <a:r>
              <a:rPr spc="-50" dirty="0"/>
              <a:t> </a:t>
            </a:r>
            <a:r>
              <a:rPr spc="35" dirty="0"/>
              <a:t>path</a:t>
            </a:r>
            <a:r>
              <a:rPr spc="-55" dirty="0"/>
              <a:t> </a:t>
            </a:r>
            <a:r>
              <a:rPr spc="-140" dirty="0"/>
              <a:t>is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50" dirty="0"/>
              <a:t> </a:t>
            </a:r>
            <a:r>
              <a:rPr spc="-10" dirty="0"/>
              <a:t>method's</a:t>
            </a:r>
            <a:r>
              <a:rPr spc="-55" dirty="0"/>
              <a:t> </a:t>
            </a:r>
            <a:r>
              <a:rPr spc="-5" dirty="0"/>
              <a:t>name</a:t>
            </a:r>
          </a:p>
          <a:p>
            <a:pPr marL="1770380">
              <a:lnSpc>
                <a:spcPct val="100000"/>
              </a:lnSpc>
              <a:spcBef>
                <a:spcPts val="5"/>
              </a:spcBef>
            </a:pPr>
            <a:endParaRPr sz="5050"/>
          </a:p>
          <a:p>
            <a:pPr marL="1783080">
              <a:lnSpc>
                <a:spcPct val="100000"/>
              </a:lnSpc>
            </a:pPr>
            <a:r>
              <a:rPr spc="-60" dirty="0"/>
              <a:t>Pick</a:t>
            </a:r>
            <a:r>
              <a:rPr spc="-55" dirty="0"/>
              <a:t> </a:t>
            </a:r>
            <a:r>
              <a:rPr spc="-20" dirty="0"/>
              <a:t>an</a:t>
            </a:r>
            <a:r>
              <a:rPr spc="-50" dirty="0"/>
              <a:t> </a:t>
            </a:r>
            <a:r>
              <a:rPr spc="35" dirty="0"/>
              <a:t>authentication</a:t>
            </a:r>
            <a:r>
              <a:rPr spc="-55" dirty="0"/>
              <a:t> </a:t>
            </a:r>
            <a:r>
              <a:rPr spc="35" dirty="0"/>
              <a:t>method</a:t>
            </a:r>
            <a:r>
              <a:rPr spc="-50" dirty="0"/>
              <a:t> </a:t>
            </a:r>
            <a:r>
              <a:rPr spc="80" dirty="0"/>
              <a:t>that</a:t>
            </a:r>
            <a:r>
              <a:rPr spc="-55" dirty="0"/>
              <a:t> </a:t>
            </a:r>
            <a:r>
              <a:rPr spc="-70" dirty="0"/>
              <a:t>suits</a:t>
            </a:r>
            <a:r>
              <a:rPr spc="-50" dirty="0"/>
              <a:t> </a:t>
            </a:r>
            <a:r>
              <a:rPr spc="95" dirty="0"/>
              <a:t>the</a:t>
            </a:r>
            <a:r>
              <a:rPr spc="-45" dirty="0"/>
              <a:t> </a:t>
            </a:r>
            <a:r>
              <a:rPr spc="40" dirty="0"/>
              <a:t>client</a:t>
            </a:r>
            <a:r>
              <a:rPr spc="-55" dirty="0"/>
              <a:t> </a:t>
            </a:r>
            <a:r>
              <a:rPr spc="-10" dirty="0"/>
              <a:t>and</a:t>
            </a:r>
            <a:r>
              <a:rPr spc="-50" dirty="0"/>
              <a:t> </a:t>
            </a:r>
            <a:r>
              <a:rPr spc="10" dirty="0"/>
              <a:t>environment</a:t>
            </a:r>
          </a:p>
          <a:p>
            <a:pPr marL="1770380">
              <a:lnSpc>
                <a:spcPct val="100000"/>
              </a:lnSpc>
            </a:pPr>
            <a:endParaRPr sz="4500"/>
          </a:p>
          <a:p>
            <a:pPr marL="1783080">
              <a:lnSpc>
                <a:spcPct val="100000"/>
              </a:lnSpc>
              <a:spcBef>
                <a:spcPts val="2625"/>
              </a:spcBef>
            </a:pPr>
            <a:r>
              <a:rPr spc="-5" dirty="0"/>
              <a:t>Auth</a:t>
            </a:r>
            <a:r>
              <a:rPr spc="-60" dirty="0"/>
              <a:t> </a:t>
            </a:r>
            <a:r>
              <a:rPr spc="-5" dirty="0"/>
              <a:t>methods</a:t>
            </a:r>
            <a:r>
              <a:rPr spc="-60" dirty="0"/>
              <a:t> </a:t>
            </a:r>
            <a:r>
              <a:rPr spc="10" dirty="0"/>
              <a:t>are</a:t>
            </a:r>
            <a:r>
              <a:rPr spc="-55" dirty="0"/>
              <a:t> </a:t>
            </a:r>
            <a:r>
              <a:rPr dirty="0"/>
              <a:t>managed</a:t>
            </a:r>
            <a:r>
              <a:rPr spc="-55" dirty="0"/>
              <a:t> </a:t>
            </a:r>
            <a:r>
              <a:rPr spc="-60" dirty="0"/>
              <a:t>using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55" dirty="0"/>
              <a:t> </a:t>
            </a:r>
            <a:r>
              <a:rPr b="0" spc="-5" dirty="0">
                <a:latin typeface="Arial MT"/>
                <a:cs typeface="Arial MT"/>
              </a:rPr>
              <a:t>vault auth</a:t>
            </a:r>
            <a:r>
              <a:rPr b="0" spc="-15" dirty="0">
                <a:latin typeface="Arial MT"/>
                <a:cs typeface="Arial MT"/>
              </a:rPr>
              <a:t> </a:t>
            </a:r>
            <a:r>
              <a:rPr spc="-20" dirty="0"/>
              <a:t>command</a:t>
            </a:r>
          </a:p>
          <a:p>
            <a:pPr marL="1770380">
              <a:lnSpc>
                <a:spcPct val="100000"/>
              </a:lnSpc>
            </a:pPr>
            <a:endParaRPr sz="4500"/>
          </a:p>
          <a:p>
            <a:pPr marL="1783080">
              <a:lnSpc>
                <a:spcPct val="100000"/>
              </a:lnSpc>
              <a:spcBef>
                <a:spcPts val="2940"/>
              </a:spcBef>
            </a:pPr>
            <a:r>
              <a:rPr spc="-5" dirty="0"/>
              <a:t>Auth</a:t>
            </a:r>
            <a:r>
              <a:rPr spc="-55" dirty="0"/>
              <a:t> </a:t>
            </a:r>
            <a:r>
              <a:rPr spc="-5" dirty="0"/>
              <a:t>methods</a:t>
            </a:r>
            <a:r>
              <a:rPr spc="-50" dirty="0"/>
              <a:t> </a:t>
            </a:r>
            <a:r>
              <a:rPr spc="10" dirty="0"/>
              <a:t>are</a:t>
            </a:r>
            <a:r>
              <a:rPr spc="-45" dirty="0"/>
              <a:t> </a:t>
            </a:r>
            <a:r>
              <a:rPr spc="-30" dirty="0"/>
              <a:t>used</a:t>
            </a:r>
            <a:r>
              <a:rPr spc="-50" dirty="0"/>
              <a:t> </a:t>
            </a:r>
            <a:r>
              <a:rPr spc="40" dirty="0"/>
              <a:t>with</a:t>
            </a:r>
            <a:r>
              <a:rPr spc="-50" dirty="0"/>
              <a:t> </a:t>
            </a:r>
            <a:r>
              <a:rPr spc="95" dirty="0"/>
              <a:t>the</a:t>
            </a:r>
            <a:r>
              <a:rPr spc="-45" dirty="0"/>
              <a:t> </a:t>
            </a:r>
            <a:r>
              <a:rPr b="0" spc="-5" dirty="0">
                <a:latin typeface="Arial MT"/>
                <a:cs typeface="Arial MT"/>
              </a:rPr>
              <a:t>vault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login </a:t>
            </a:r>
            <a:r>
              <a:rPr spc="-40" dirty="0"/>
              <a:t>or</a:t>
            </a:r>
            <a:r>
              <a:rPr spc="-50" dirty="0"/>
              <a:t> </a:t>
            </a:r>
            <a:r>
              <a:rPr b="0" spc="-5" dirty="0">
                <a:latin typeface="Arial MT"/>
                <a:cs typeface="Arial MT"/>
              </a:rPr>
              <a:t>vault</a:t>
            </a:r>
            <a:r>
              <a:rPr b="0" dirty="0">
                <a:latin typeface="Arial MT"/>
                <a:cs typeface="Arial MT"/>
              </a:rPr>
              <a:t> </a:t>
            </a:r>
            <a:r>
              <a:rPr b="0" spc="-5" dirty="0">
                <a:latin typeface="Arial MT"/>
                <a:cs typeface="Arial MT"/>
              </a:rPr>
              <a:t>write </a:t>
            </a:r>
            <a:r>
              <a:rPr spc="-50" dirty="0"/>
              <a:t>commands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3624262"/>
            <a:ext cx="1216025" cy="12160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5102225"/>
            <a:ext cx="1216025" cy="12160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6580187"/>
            <a:ext cx="1216025" cy="12160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8101013"/>
            <a:ext cx="1216025" cy="1216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4115B5-F96E-0F3E-8D27-DB5026DF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00B201D9-3616-FC9E-5928-DF6E3CD96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6FB0BB-6D92-EF48-FF38-F38091DFD8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532573-5F67-8F92-0D15-D282C74300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3880" y="703581"/>
            <a:ext cx="0" cy="8879840"/>
          </a:xfrm>
          <a:custGeom>
            <a:avLst/>
            <a:gdLst/>
            <a:ahLst/>
            <a:cxnLst/>
            <a:rect l="l" t="t" r="r" b="b"/>
            <a:pathLst>
              <a:path h="8879840">
                <a:moveTo>
                  <a:pt x="0" y="0"/>
                </a:moveTo>
                <a:lnTo>
                  <a:pt x="1" y="8879842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6040" y="2390139"/>
            <a:ext cx="7214234" cy="139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Policies </a:t>
            </a:r>
            <a:r>
              <a:rPr sz="3400" b="1" spc="35" dirty="0">
                <a:solidFill>
                  <a:srgbClr val="F15B2A"/>
                </a:solidFill>
                <a:latin typeface="Arial"/>
                <a:cs typeface="Arial"/>
              </a:rPr>
              <a:t>define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85" dirty="0">
                <a:solidFill>
                  <a:srgbClr val="F15B2A"/>
                </a:solidFill>
                <a:latin typeface="Arial"/>
                <a:cs typeface="Arial"/>
              </a:rPr>
              <a:t>permissions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40" dirty="0">
                <a:solidFill>
                  <a:srgbClr val="F15B2A"/>
                </a:solidFill>
                <a:latin typeface="Arial"/>
                <a:cs typeface="Arial"/>
              </a:rPr>
              <a:t>in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dirty="0">
                <a:solidFill>
                  <a:srgbClr val="F15B2A"/>
                </a:solidFill>
                <a:latin typeface="Arial"/>
                <a:cs typeface="Arial"/>
              </a:rPr>
              <a:t>Vault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sz="3400" b="1" spc="40" dirty="0">
                <a:solidFill>
                  <a:srgbClr val="F15B2A"/>
                </a:solidFill>
                <a:latin typeface="Arial"/>
                <a:cs typeface="Arial"/>
              </a:rPr>
              <a:t>Multiple</a:t>
            </a:r>
            <a:r>
              <a:rPr sz="3400" b="1" spc="-70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25" dirty="0">
                <a:solidFill>
                  <a:srgbClr val="F15B2A"/>
                </a:solidFill>
                <a:latin typeface="Arial"/>
                <a:cs typeface="Arial"/>
              </a:rPr>
              <a:t>options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10" dirty="0">
                <a:solidFill>
                  <a:srgbClr val="F15B2A"/>
                </a:solidFill>
                <a:latin typeface="Arial"/>
                <a:cs typeface="Arial"/>
              </a:rPr>
              <a:t>for</a:t>
            </a:r>
            <a:r>
              <a:rPr sz="3400" b="1" spc="-65" dirty="0">
                <a:solidFill>
                  <a:srgbClr val="F15B2A"/>
                </a:solidFill>
                <a:latin typeface="Arial"/>
                <a:cs typeface="Arial"/>
              </a:rPr>
              <a:t> </a:t>
            </a:r>
            <a:r>
              <a:rPr sz="3400" b="1" spc="-40" dirty="0">
                <a:solidFill>
                  <a:srgbClr val="F15B2A"/>
                </a:solidFill>
                <a:latin typeface="Arial"/>
                <a:cs typeface="Arial"/>
              </a:rPr>
              <a:t>assignment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86040" y="3877564"/>
            <a:ext cx="6892290" cy="398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-</a:t>
            </a:r>
            <a:r>
              <a:rPr kumimoji="0" sz="3400" b="0" i="0" u="none" strike="noStrike" kern="1200" cap="none" spc="35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sz="3400" b="1" i="0" u="none" strike="noStrike" kern="1200" cap="none" spc="-9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Token,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identity,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auth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methods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3091815" lvl="0" indent="0" algn="l" defTabSz="914400" rtl="0" eaLnBrk="1" fontAlgn="auto" latinLnBrk="0" hangingPunct="1">
              <a:lnSpc>
                <a:spcPts val="6790"/>
              </a:lnSpc>
              <a:spcBef>
                <a:spcPts val="6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Most</a:t>
            </a:r>
            <a:r>
              <a:rPr kumimoji="0" sz="3400" b="1" i="0" u="none" strike="noStrike" kern="1200" cap="none" spc="-10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specific</a:t>
            </a:r>
            <a:r>
              <a:rPr kumimoji="0" sz="3400" b="1" i="0" u="none" strike="noStrike" kern="1200" cap="none" spc="-9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wins </a:t>
            </a:r>
            <a:r>
              <a:rPr kumimoji="0" sz="3400" b="1" i="0" u="none" strike="noStrike" kern="1200" cap="none" spc="-9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4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versioning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4036060" lvl="0" indent="0" algn="l" defTabSz="914400" rtl="0" eaLnBrk="1" fontAlgn="auto" latinLnBrk="0" hangingPunct="1">
              <a:lnSpc>
                <a:spcPts val="6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Default</a:t>
            </a:r>
            <a:r>
              <a:rPr kumimoji="0" sz="3400" b="1" i="0" u="none" strike="noStrike" kern="1200" cap="none" spc="-15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2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policy </a:t>
            </a:r>
            <a:r>
              <a:rPr kumimoji="0" sz="3400" b="1" i="0" u="none" strike="noStrike" kern="1200" cap="none" spc="-9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Root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policy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8642" y="4693411"/>
            <a:ext cx="35496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5400" b="0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Vault</a:t>
            </a:r>
            <a:r>
              <a:rPr kumimoji="0" sz="5400" b="0" i="0" u="none" strike="noStrike" kern="1200" cap="none" spc="-1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 </a:t>
            </a:r>
            <a:r>
              <a:rPr kumimoji="0" sz="5400" b="0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Sans Serif"/>
                <a:ea typeface="+mn-ea"/>
                <a:cs typeface="Microsoft Sans Serif"/>
              </a:rPr>
              <a:t>Policy</a:t>
            </a:r>
            <a:endParaRPr kumimoji="0" sz="5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ea typeface="+mn-ea"/>
              <a:cs typeface="Microsoft Sans Serif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1DE5F4-5E27-D84F-0795-89E0778B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EB07A112-C8FB-4737-C7D2-3B65E7E4A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DEE5CF-50D7-BE6D-31AC-118050BA71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474BAE-EE24-1555-A210-9403CEE8B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1067" y="754380"/>
            <a:ext cx="37274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Capabilities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pc="-55" dirty="0"/>
              <a:t>List</a:t>
            </a:r>
            <a:r>
              <a:rPr spc="-65" dirty="0"/>
              <a:t> </a:t>
            </a:r>
            <a:r>
              <a:rPr spc="300" dirty="0"/>
              <a:t>-</a:t>
            </a:r>
            <a:r>
              <a:rPr spc="-75" dirty="0"/>
              <a:t> </a:t>
            </a:r>
            <a:r>
              <a:rPr spc="30" dirty="0"/>
              <a:t>enumerate</a:t>
            </a:r>
            <a:r>
              <a:rPr spc="-60" dirty="0"/>
              <a:t> </a:t>
            </a:r>
            <a:r>
              <a:rPr spc="-85" dirty="0"/>
              <a:t>keys</a:t>
            </a:r>
          </a:p>
          <a:p>
            <a:pPr marL="805815" indent="-433705">
              <a:lnSpc>
                <a:spcPct val="100000"/>
              </a:lnSpc>
              <a:spcBef>
                <a:spcPts val="860"/>
              </a:spcBef>
              <a:buSzPct val="75000"/>
              <a:buFont typeface="Lucida Sans Unicode"/>
              <a:buChar char="-"/>
              <a:tabLst>
                <a:tab pos="805180" algn="l"/>
                <a:tab pos="805815" algn="l"/>
              </a:tabLst>
            </a:pPr>
            <a:r>
              <a:rPr dirty="0"/>
              <a:t>No</a:t>
            </a:r>
            <a:r>
              <a:rPr spc="-65" dirty="0"/>
              <a:t> </a:t>
            </a:r>
            <a:r>
              <a:rPr spc="-40" dirty="0"/>
              <a:t>access</a:t>
            </a:r>
            <a:r>
              <a:rPr spc="-70" dirty="0"/>
              <a:t> </a:t>
            </a:r>
            <a:r>
              <a:rPr spc="65" dirty="0"/>
              <a:t>to</a:t>
            </a:r>
            <a:r>
              <a:rPr spc="-65" dirty="0"/>
              <a:t> </a:t>
            </a:r>
            <a:r>
              <a:rPr spc="-35" dirty="0"/>
              <a:t>key</a:t>
            </a:r>
            <a:r>
              <a:rPr spc="-70" dirty="0"/>
              <a:t> </a:t>
            </a:r>
            <a:r>
              <a:rPr spc="25" dirty="0"/>
              <a:t>data</a:t>
            </a:r>
          </a:p>
          <a:p>
            <a:pPr marL="805815" indent="-433705">
              <a:lnSpc>
                <a:spcPct val="100000"/>
              </a:lnSpc>
              <a:spcBef>
                <a:spcPts val="960"/>
              </a:spcBef>
              <a:buSzPct val="75000"/>
              <a:buFont typeface="Lucida Sans Unicode"/>
              <a:buChar char="-"/>
              <a:tabLst>
                <a:tab pos="805180" algn="l"/>
                <a:tab pos="805815" algn="l"/>
              </a:tabLst>
            </a:pPr>
            <a:r>
              <a:rPr spc="70" dirty="0"/>
              <a:t>Not</a:t>
            </a:r>
            <a:r>
              <a:rPr spc="-70" dirty="0"/>
              <a:t> </a:t>
            </a:r>
            <a:r>
              <a:rPr spc="-15" dirty="0"/>
              <a:t>implied</a:t>
            </a:r>
            <a:r>
              <a:rPr spc="-65" dirty="0"/>
              <a:t> </a:t>
            </a:r>
            <a:r>
              <a:rPr spc="-15" dirty="0"/>
              <a:t>by</a:t>
            </a:r>
            <a:r>
              <a:rPr spc="-65" dirty="0"/>
              <a:t> </a:t>
            </a:r>
            <a:r>
              <a:rPr spc="95" dirty="0"/>
              <a:t>the</a:t>
            </a:r>
            <a:r>
              <a:rPr spc="-65" dirty="0"/>
              <a:t> </a:t>
            </a:r>
            <a:r>
              <a:rPr spc="15" dirty="0"/>
              <a:t>read</a:t>
            </a: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04040"/>
              </a:buClr>
              <a:buFont typeface="Lucida Sans Unicode"/>
              <a:buChar char="-"/>
            </a:pPr>
            <a:endParaRPr sz="4200" dirty="0"/>
          </a:p>
          <a:p>
            <a:pPr marL="12700">
              <a:lnSpc>
                <a:spcPct val="100000"/>
              </a:lnSpc>
            </a:pPr>
            <a:r>
              <a:rPr spc="-55" dirty="0"/>
              <a:t>Sudo</a:t>
            </a:r>
            <a:r>
              <a:rPr spc="-70" dirty="0"/>
              <a:t> </a:t>
            </a:r>
            <a:r>
              <a:rPr spc="30" dirty="0"/>
              <a:t>–</a:t>
            </a:r>
            <a:r>
              <a:rPr spc="-70" dirty="0"/>
              <a:t> </a:t>
            </a:r>
            <a:r>
              <a:rPr spc="-25" dirty="0"/>
              <a:t>special</a:t>
            </a:r>
            <a:r>
              <a:rPr spc="-60" dirty="0"/>
              <a:t> </a:t>
            </a:r>
            <a:r>
              <a:rPr spc="-80" dirty="0"/>
              <a:t>permissions</a:t>
            </a:r>
          </a:p>
          <a:p>
            <a:pPr marL="805815" indent="-433705">
              <a:lnSpc>
                <a:spcPct val="100000"/>
              </a:lnSpc>
              <a:spcBef>
                <a:spcPts val="840"/>
              </a:spcBef>
              <a:buSzPct val="75000"/>
              <a:buFont typeface="Lucida Sans Unicode"/>
              <a:buChar char="-"/>
              <a:tabLst>
                <a:tab pos="805180" algn="l"/>
                <a:tab pos="805815" algn="l"/>
              </a:tabLst>
            </a:pPr>
            <a:r>
              <a:rPr spc="55" dirty="0"/>
              <a:t>Root-protected</a:t>
            </a:r>
            <a:r>
              <a:rPr spc="-90" dirty="0"/>
              <a:t> </a:t>
            </a:r>
            <a:r>
              <a:rPr spc="-20" dirty="0"/>
              <a:t>paths</a:t>
            </a:r>
          </a:p>
          <a:p>
            <a:pPr marL="805815" indent="-433705">
              <a:lnSpc>
                <a:spcPct val="100000"/>
              </a:lnSpc>
              <a:spcBef>
                <a:spcPts val="960"/>
              </a:spcBef>
              <a:buSzPct val="75000"/>
              <a:buFont typeface="Lucida Sans Unicode"/>
              <a:buChar char="-"/>
              <a:tabLst>
                <a:tab pos="805180" algn="l"/>
                <a:tab pos="805815" algn="l"/>
              </a:tabLst>
            </a:pPr>
            <a:r>
              <a:rPr spc="-55" dirty="0"/>
              <a:t>Do</a:t>
            </a:r>
            <a:r>
              <a:rPr spc="-60" dirty="0"/>
              <a:t> </a:t>
            </a:r>
            <a:r>
              <a:rPr spc="50" dirty="0"/>
              <a:t>not</a:t>
            </a:r>
            <a:r>
              <a:rPr spc="-60" dirty="0"/>
              <a:t> </a:t>
            </a:r>
            <a:r>
              <a:rPr spc="-45" dirty="0"/>
              <a:t>imply</a:t>
            </a:r>
            <a:r>
              <a:rPr spc="-60" dirty="0"/>
              <a:t> </a:t>
            </a:r>
            <a:r>
              <a:rPr spc="40" dirty="0"/>
              <a:t>other</a:t>
            </a:r>
            <a:r>
              <a:rPr spc="-60" dirty="0"/>
              <a:t> </a:t>
            </a:r>
            <a:r>
              <a:rPr spc="-15" dirty="0"/>
              <a:t>actions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04040"/>
              </a:buClr>
              <a:buFont typeface="Lucida Sans Unicode"/>
              <a:buChar char="-"/>
            </a:pPr>
            <a:endParaRPr sz="4350" dirty="0"/>
          </a:p>
          <a:p>
            <a:pPr marL="12700">
              <a:lnSpc>
                <a:spcPct val="100000"/>
              </a:lnSpc>
            </a:pPr>
            <a:r>
              <a:rPr spc="-10" dirty="0"/>
              <a:t>Deny</a:t>
            </a:r>
            <a:r>
              <a:rPr spc="-65" dirty="0"/>
              <a:t> </a:t>
            </a:r>
            <a:r>
              <a:rPr spc="30" dirty="0"/>
              <a:t>–</a:t>
            </a:r>
            <a:r>
              <a:rPr spc="-65" dirty="0"/>
              <a:t> </a:t>
            </a:r>
            <a:r>
              <a:rPr spc="-35" dirty="0"/>
              <a:t>disable</a:t>
            </a:r>
            <a:r>
              <a:rPr spc="-55" dirty="0"/>
              <a:t> </a:t>
            </a:r>
            <a:r>
              <a:rPr spc="-45" dirty="0"/>
              <a:t>access</a:t>
            </a:r>
          </a:p>
          <a:p>
            <a:pPr marL="805815" indent="-433705">
              <a:lnSpc>
                <a:spcPct val="100000"/>
              </a:lnSpc>
              <a:spcBef>
                <a:spcPts val="865"/>
              </a:spcBef>
              <a:buSzPct val="75000"/>
              <a:buFont typeface="Lucida Sans Unicode"/>
              <a:buChar char="-"/>
              <a:tabLst>
                <a:tab pos="805180" algn="l"/>
                <a:tab pos="805815" algn="l"/>
              </a:tabLst>
            </a:pPr>
            <a:r>
              <a:rPr spc="-25" dirty="0"/>
              <a:t>Overrides</a:t>
            </a:r>
            <a:r>
              <a:rPr spc="-65" dirty="0"/>
              <a:t> </a:t>
            </a:r>
            <a:r>
              <a:rPr spc="-45" dirty="0"/>
              <a:t>all</a:t>
            </a:r>
            <a:r>
              <a:rPr spc="-55" dirty="0"/>
              <a:t> </a:t>
            </a:r>
            <a:r>
              <a:rPr spc="40" dirty="0"/>
              <a:t>other</a:t>
            </a:r>
            <a:r>
              <a:rPr spc="-65" dirty="0"/>
              <a:t> </a:t>
            </a:r>
            <a:r>
              <a:rPr spc="-15" dirty="0"/>
              <a:t>actions</a:t>
            </a:r>
          </a:p>
          <a:p>
            <a:pPr marL="805815" indent="-433705">
              <a:lnSpc>
                <a:spcPct val="100000"/>
              </a:lnSpc>
              <a:spcBef>
                <a:spcPts val="960"/>
              </a:spcBef>
              <a:buSzPct val="75000"/>
              <a:buFont typeface="Lucida Sans Unicode"/>
              <a:buChar char="-"/>
              <a:tabLst>
                <a:tab pos="805180" algn="l"/>
                <a:tab pos="805815" algn="l"/>
              </a:tabLst>
            </a:pPr>
            <a:r>
              <a:rPr spc="-30" dirty="0"/>
              <a:t>Denies</a:t>
            </a:r>
            <a:r>
              <a:rPr spc="-70" dirty="0"/>
              <a:t> </a:t>
            </a:r>
            <a:r>
              <a:rPr spc="95" dirty="0"/>
              <a:t>the</a:t>
            </a:r>
            <a:r>
              <a:rPr spc="-65" dirty="0"/>
              <a:t> </a:t>
            </a:r>
            <a:r>
              <a:rPr spc="-15" dirty="0"/>
              <a:t>full</a:t>
            </a:r>
            <a:r>
              <a:rPr spc="-55" dirty="0"/>
              <a:t> </a:t>
            </a:r>
            <a:r>
              <a:rPr spc="35" dirty="0"/>
              <a:t>path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59042" y="2762250"/>
            <a:ext cx="1479552" cy="16398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78875" y="5205751"/>
            <a:ext cx="1639887" cy="13852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78875" y="7400343"/>
            <a:ext cx="1639887" cy="16378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33500" y="3456940"/>
            <a:ext cx="5789930" cy="398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-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Standard</a:t>
            </a:r>
            <a:r>
              <a:rPr kumimoji="0" sz="3400" b="1" i="0" u="none" strike="noStrike" kern="1200" cap="none" spc="-8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CRUD</a:t>
            </a:r>
            <a:r>
              <a:rPr kumimoji="0" sz="3400" b="1" i="0" u="none" strike="noStrike" kern="1200" cap="none" spc="-8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capabilities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6790"/>
              </a:lnSpc>
              <a:spcBef>
                <a:spcPts val="5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5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 </a:t>
            </a: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3400" b="1" i="0" u="none" strike="noStrike" kern="1200" cap="none" spc="5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 </a:t>
            </a:r>
            <a:r>
              <a:rPr kumimoji="0" sz="3400" b="1" i="0" u="none" strike="noStrike" kern="1200" cap="none" spc="-2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3400" b="1" i="0" u="none" strike="noStrike" kern="1200" cap="none" spc="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sz="3400" b="1" i="0" u="none" strike="noStrike" kern="1200" cap="none" spc="-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</a:t>
            </a:r>
            <a:r>
              <a:rPr kumimoji="0" sz="3400" b="1" i="0" u="none" strike="noStrike" kern="1200" cap="none" spc="-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 </a:t>
            </a: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 </a:t>
            </a:r>
            <a:r>
              <a:rPr kumimoji="0" sz="3400" b="1" i="0" u="none" strike="noStrike" kern="1200" cap="none" spc="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read </a:t>
            </a:r>
            <a:r>
              <a:rPr kumimoji="0" sz="3400" b="1" i="0" u="none" strike="noStrike" kern="1200" cap="none" spc="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 </a:t>
            </a:r>
            <a:r>
              <a:rPr kumimoji="0" sz="3400" b="1" i="0" u="none" strike="noStrike" kern="1200" cap="none" spc="-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</a:t>
            </a:r>
            <a:r>
              <a:rPr kumimoji="0" sz="3400" b="1" i="0" u="none" strike="noStrike" kern="1200" cap="none" spc="-2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3400" b="1" i="0" u="none" strike="noStrike" kern="1200" cap="none" spc="-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</a:t>
            </a:r>
            <a:r>
              <a:rPr kumimoji="0" sz="3400" b="1" i="0" u="none" strike="noStrike" kern="1200" cap="none" spc="-9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Update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2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alter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2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5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Delete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2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272FD0-1980-EE29-45BA-40E0A5711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DE651010-B0C2-161E-B830-5122681B5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F4B8BA-B345-6A72-C4AE-4CDC154E7D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7E60D5-A735-8C31-84E4-07EC6660D70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7ABC93-82B9-9AB4-C0F9-EF3D5BE4E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741" y="5600700"/>
            <a:ext cx="14441619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097D5B-FCA9-99D5-F5B3-3C43E7C24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740" y="923354"/>
            <a:ext cx="14441619" cy="467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74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95684" y="0"/>
            <a:ext cx="10292715" cy="898525"/>
          </a:xfrm>
          <a:custGeom>
            <a:avLst/>
            <a:gdLst/>
            <a:ahLst/>
            <a:cxnLst/>
            <a:rect l="l" t="t" r="r" b="b"/>
            <a:pathLst>
              <a:path w="10292715" h="898525">
                <a:moveTo>
                  <a:pt x="0" y="898428"/>
                </a:moveTo>
                <a:lnTo>
                  <a:pt x="10292316" y="898428"/>
                </a:lnTo>
                <a:lnTo>
                  <a:pt x="10292316" y="0"/>
                </a:lnTo>
                <a:lnTo>
                  <a:pt x="0" y="0"/>
                </a:lnTo>
                <a:lnTo>
                  <a:pt x="0" y="898428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1" y="1"/>
            <a:ext cx="18288000" cy="10287000"/>
            <a:chOff x="-1" y="1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7296" y="9223247"/>
              <a:ext cx="676655" cy="6766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8000" y="898423"/>
                  </a:moveTo>
                  <a:lnTo>
                    <a:pt x="7995679" y="898423"/>
                  </a:lnTo>
                  <a:lnTo>
                    <a:pt x="7995679" y="0"/>
                  </a:lnTo>
                  <a:lnTo>
                    <a:pt x="0" y="0"/>
                  </a:lnTo>
                  <a:lnTo>
                    <a:pt x="0" y="898423"/>
                  </a:lnTo>
                  <a:lnTo>
                    <a:pt x="0" y="918514"/>
                  </a:lnTo>
                  <a:lnTo>
                    <a:pt x="0" y="10286987"/>
                  </a:lnTo>
                  <a:lnTo>
                    <a:pt x="18288000" y="10286987"/>
                  </a:lnTo>
                  <a:lnTo>
                    <a:pt x="18288000" y="898423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1076" y="1909572"/>
            <a:ext cx="5465445" cy="264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5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Allow read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access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apikey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96850" marR="5080" lvl="0" indent="-184150" algn="l" defTabSz="914400" rtl="0" eaLnBrk="1" fontAlgn="auto" latinLnBrk="0" hangingPunct="1">
              <a:lnSpc>
                <a:spcPts val="5900"/>
              </a:lnSpc>
              <a:spcBef>
                <a:spcPts val="5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path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secrets/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/webapp/apikey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{ </a:t>
            </a:r>
            <a:r>
              <a:rPr kumimoji="0" sz="2600" b="0" i="0" u="none" strike="noStrike" kern="1200" cap="none" spc="-7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capabilities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["read"]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}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076" y="5606796"/>
            <a:ext cx="6442710" cy="264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4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Allow read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and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access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webapp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path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96850" marR="1809114" lvl="0" indent="-184150" algn="l" defTabSz="914400" rtl="0" eaLnBrk="1" fontAlgn="auto" latinLnBrk="0" hangingPunct="1">
              <a:lnSpc>
                <a:spcPts val="5900"/>
              </a:lnSpc>
              <a:spcBef>
                <a:spcPts val="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path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secrets/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/webapp/*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{ </a:t>
            </a:r>
            <a:r>
              <a:rPr kumimoji="0" sz="2600" b="0" i="0" u="none" strike="noStrike" kern="1200" cap="none" spc="-7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capabilities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=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["read","list"]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}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5361" y="326643"/>
            <a:ext cx="34277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Capability</a:t>
            </a:r>
            <a:r>
              <a:rPr sz="28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6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3F1360E9-566A-251E-800E-1BD91846754A}"/>
              </a:ext>
            </a:extLst>
          </p:cNvPr>
          <p:cNvSpPr txBox="1"/>
          <p:nvPr/>
        </p:nvSpPr>
        <p:spPr>
          <a:xfrm>
            <a:off x="8995917" y="1820422"/>
            <a:ext cx="7847330" cy="791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14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Allow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full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access to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apikey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in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globo</a:t>
            </a:r>
            <a:r>
              <a:rPr sz="2600" spc="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paths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path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secrets/</a:t>
            </a:r>
            <a:r>
              <a:rPr lang="en-IN" sz="2600" spc="-5" dirty="0" err="1">
                <a:solidFill>
                  <a:srgbClr val="F15B2A"/>
                </a:solidFill>
                <a:latin typeface="Arial MT"/>
                <a:cs typeface="Arial MT"/>
              </a:rPr>
              <a:t>mcu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/+/apikey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Arial MT"/>
              <a:cs typeface="Arial MT"/>
            </a:endParaRPr>
          </a:p>
          <a:p>
            <a:pPr marL="19685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capabilities</a:t>
            </a:r>
            <a:r>
              <a:rPr sz="26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["create","read","update","delete"]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 dirty="0">
              <a:latin typeface="Arial MT"/>
              <a:cs typeface="Arial MT"/>
            </a:endParaRPr>
          </a:p>
          <a:p>
            <a:pPr marL="12700" marR="1592580">
              <a:lnSpc>
                <a:spcPts val="5810"/>
              </a:lnSpc>
              <a:spcBef>
                <a:spcPts val="64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Deny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access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to the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globo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privileged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path </a:t>
            </a:r>
            <a:r>
              <a:rPr sz="2600" spc="-7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path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secrets/</a:t>
            </a:r>
            <a:r>
              <a:rPr lang="en-IN" sz="2600" spc="-5" dirty="0" err="1">
                <a:solidFill>
                  <a:srgbClr val="F15B2A"/>
                </a:solidFill>
                <a:latin typeface="Arial MT"/>
                <a:cs typeface="Arial MT"/>
              </a:rPr>
              <a:t>mcu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/webapp/*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{</a:t>
            </a:r>
            <a:endParaRPr sz="2600" dirty="0">
              <a:latin typeface="Arial MT"/>
              <a:cs typeface="Arial MT"/>
            </a:endParaRPr>
          </a:p>
          <a:p>
            <a:pPr marL="196850">
              <a:lnSpc>
                <a:spcPct val="100000"/>
              </a:lnSpc>
              <a:spcBef>
                <a:spcPts val="202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capabilities</a:t>
            </a:r>
            <a:r>
              <a:rPr sz="26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["create","read","list","update","delete"]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 dirty="0">
              <a:latin typeface="Arial MT"/>
              <a:cs typeface="Arial MT"/>
            </a:endParaRPr>
          </a:p>
          <a:p>
            <a:pPr marL="196850" marR="1799589" indent="-184150">
              <a:lnSpc>
                <a:spcPct val="185400"/>
              </a:lnSpc>
              <a:spcBef>
                <a:spcPts val="25"/>
              </a:spcBef>
            </a:pP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path</a:t>
            </a:r>
            <a:r>
              <a:rPr sz="2600" spc="2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secrets/</a:t>
            </a:r>
            <a:r>
              <a:rPr lang="en-IN" sz="2600" spc="-5" dirty="0" err="1">
                <a:solidFill>
                  <a:srgbClr val="F15B2A"/>
                </a:solidFill>
                <a:latin typeface="Arial MT"/>
                <a:cs typeface="Arial MT"/>
              </a:rPr>
              <a:t>mcu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/webapp/privileged*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{ </a:t>
            </a:r>
            <a:r>
              <a:rPr sz="2600" spc="-7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capabilities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["deny"]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}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9A2494-F554-03F2-D64C-513C0B67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26918" y="629412"/>
            <a:ext cx="663320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FFFFFF"/>
                </a:solidFill>
              </a:rPr>
              <a:t>Working</a:t>
            </a:r>
            <a:r>
              <a:rPr spc="-155" dirty="0">
                <a:solidFill>
                  <a:srgbClr val="FFFFFF"/>
                </a:solidFill>
              </a:rPr>
              <a:t> </a:t>
            </a:r>
            <a:r>
              <a:rPr spc="70" dirty="0">
                <a:solidFill>
                  <a:srgbClr val="FFFFFF"/>
                </a:solidFill>
              </a:rPr>
              <a:t>with</a:t>
            </a:r>
            <a:r>
              <a:rPr spc="-155" dirty="0">
                <a:solidFill>
                  <a:srgbClr val="FFFFFF"/>
                </a:solidFill>
              </a:rPr>
              <a:t> </a:t>
            </a:r>
            <a:r>
              <a:rPr spc="-90" dirty="0">
                <a:solidFill>
                  <a:srgbClr val="FFFFFF"/>
                </a:solidFill>
              </a:rPr>
              <a:t>Policies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22" y="2016252"/>
            <a:ext cx="322326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List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existing policies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policy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022" y="4238244"/>
            <a:ext cx="4803140" cy="1894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Read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the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contents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of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policy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ts val="5810"/>
              </a:lnSpc>
              <a:spcBef>
                <a:spcPts val="4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policy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read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 </a:t>
            </a:r>
            <a:r>
              <a:rPr kumimoji="0" sz="2600" b="0" i="0" u="none" strike="noStrike" kern="1200" cap="none" spc="-70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policy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read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secrets-mgmt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022" y="7197852"/>
            <a:ext cx="7148830" cy="1894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 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new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policy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or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update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existing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policy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ts val="5810"/>
              </a:lnSpc>
              <a:spcBef>
                <a:spcPts val="4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policy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10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PATH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|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&lt;stdin&gt; </a:t>
            </a:r>
            <a:r>
              <a:rPr kumimoji="0" sz="2600" b="0" i="0" u="none" strike="noStrike" kern="1200" cap="none" spc="-70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policy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secrets-mgmt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secrets-mgmt.hcl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908515B-0630-5E1D-3448-D2AAAE94749F}"/>
              </a:ext>
            </a:extLst>
          </p:cNvPr>
          <p:cNvSpPr txBox="1"/>
          <p:nvPr/>
        </p:nvSpPr>
        <p:spPr>
          <a:xfrm>
            <a:off x="9448800" y="2016252"/>
            <a:ext cx="5043170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Delete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policy</a:t>
            </a:r>
            <a:endParaRPr sz="2600" dirty="0">
              <a:latin typeface="Arial MT"/>
              <a:cs typeface="Arial MT"/>
            </a:endParaRPr>
          </a:p>
          <a:p>
            <a:pPr marL="12700" marR="5080">
              <a:lnSpc>
                <a:spcPts val="5900"/>
              </a:lnSpc>
              <a:spcBef>
                <a:spcPts val="34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policy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delete</a:t>
            </a:r>
            <a:r>
              <a:rPr sz="2600" spc="1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NAME </a:t>
            </a:r>
            <a:r>
              <a:rPr sz="2600" spc="-70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policy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delete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secrets-mgmt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27FE14E9-A605-4881-95E0-6D00D3E3C548}"/>
              </a:ext>
            </a:extLst>
          </p:cNvPr>
          <p:cNvSpPr txBox="1"/>
          <p:nvPr/>
        </p:nvSpPr>
        <p:spPr>
          <a:xfrm>
            <a:off x="9448800" y="4517390"/>
            <a:ext cx="5452110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Format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a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policy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per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HCL</a:t>
            </a:r>
            <a:r>
              <a:rPr sz="2600" spc="-9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guidelines</a:t>
            </a:r>
            <a:endParaRPr sz="2600" dirty="0">
              <a:latin typeface="Arial MT"/>
              <a:cs typeface="Arial MT"/>
            </a:endParaRPr>
          </a:p>
          <a:p>
            <a:pPr marL="12700" marR="638175">
              <a:lnSpc>
                <a:spcPts val="5810"/>
              </a:lnSpc>
              <a:spcBef>
                <a:spcPts val="439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policy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fmt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95" dirty="0">
                <a:solidFill>
                  <a:srgbClr val="F15B2A"/>
                </a:solidFill>
                <a:latin typeface="Arial MT"/>
                <a:cs typeface="Arial MT"/>
              </a:rPr>
              <a:t>PATH </a:t>
            </a:r>
            <a:r>
              <a:rPr sz="2600" spc="-9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policy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fmt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secrets-mgmt.hcl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0A4634-AAF1-E08C-47BF-A1510DA8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328313" y="629412"/>
            <a:ext cx="56324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FFFFFF"/>
                </a:solidFill>
              </a:rPr>
              <a:t>Assigning</a:t>
            </a:r>
            <a:r>
              <a:rPr spc="-150" dirty="0">
                <a:solidFill>
                  <a:srgbClr val="FFFFFF"/>
                </a:solidFill>
              </a:rPr>
              <a:t> </a:t>
            </a:r>
            <a:r>
              <a:rPr spc="-170" dirty="0">
                <a:solidFill>
                  <a:srgbClr val="FFFFFF"/>
                </a:solidFill>
              </a:rPr>
              <a:t>a</a:t>
            </a:r>
            <a:r>
              <a:rPr spc="-140" dirty="0">
                <a:solidFill>
                  <a:srgbClr val="FFFFFF"/>
                </a:solidFill>
              </a:rPr>
              <a:t> </a:t>
            </a:r>
            <a:r>
              <a:rPr spc="-80" dirty="0">
                <a:solidFill>
                  <a:srgbClr val="FFFFFF"/>
                </a:solidFill>
              </a:rPr>
              <a:t>Policy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22" y="2171700"/>
            <a:ext cx="6184900" cy="1159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4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Associate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directly with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–policy="secrets-mgmt"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022" y="4152900"/>
            <a:ext cx="11101378" cy="11669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4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Assign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to a user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userpass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2600" b="0" i="0" u="none" strike="noStrike" kern="1200" cap="none" spc="4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auth/userpass/users/</a:t>
            </a:r>
            <a:r>
              <a:rPr kumimoji="0" lang="en-IN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Captain</a:t>
            </a:r>
            <a:r>
              <a:rPr kumimoji="0" sz="2600" b="0" i="0" u="none" strike="noStrike" kern="1200" cap="none" spc="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token_policies="secrets-mgmt"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022" y="5905500"/>
            <a:ext cx="10110778" cy="118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4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Assign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an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entity in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identity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2600" b="0" i="0" u="none" strike="noStrike" kern="1200" cap="none" spc="3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identity/entity/name/</a:t>
            </a:r>
            <a:r>
              <a:rPr lang="en-IN" sz="2600" spc="-5" dirty="0">
                <a:solidFill>
                  <a:srgbClr val="F15B2A"/>
                </a:solidFill>
                <a:latin typeface="Arial MT"/>
                <a:cs typeface="Arial MT"/>
              </a:rPr>
              <a:t>Captain</a:t>
            </a:r>
            <a:r>
              <a:rPr kumimoji="0" sz="2600" b="0" i="0" u="none" strike="noStrike" kern="1200" cap="none" spc="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policies="secrets-mgmt"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BA00832-667E-0794-40FF-2346AC0B43D3}"/>
              </a:ext>
            </a:extLst>
          </p:cNvPr>
          <p:cNvSpPr txBox="1"/>
          <p:nvPr/>
        </p:nvSpPr>
        <p:spPr>
          <a:xfrm>
            <a:off x="423545" y="7771125"/>
            <a:ext cx="12835255" cy="118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4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Assign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 an</a:t>
            </a:r>
            <a:r>
              <a:rPr lang="en-IN" sz="2600" spc="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lang="en-IN" sz="2600" spc="5" dirty="0" err="1">
                <a:solidFill>
                  <a:srgbClr val="9BC850"/>
                </a:solidFill>
                <a:latin typeface="Arial MT"/>
                <a:cs typeface="Arial MT"/>
              </a:rPr>
              <a:t>approle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2600" b="0" i="0" u="none" strike="noStrike" kern="1200" cap="none" spc="3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lang="en-IN" sz="2600" spc="-5" dirty="0">
                <a:solidFill>
                  <a:srgbClr val="F15B2A"/>
                </a:solidFill>
                <a:latin typeface="Arial MT"/>
                <a:cs typeface="Arial MT"/>
              </a:rPr>
              <a:t>auth</a:t>
            </a:r>
            <a:r>
              <a:rPr kumimoji="0" lang="en-IN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approle</a:t>
            </a:r>
            <a:r>
              <a:rPr kumimoji="0" lang="en-IN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/role/Jenkins 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token_policies</a:t>
            </a:r>
            <a:r>
              <a:rPr kumimoji="0" lang="en-IN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=“admin-policy"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FBF13E-12D5-8988-FB60-210076D7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69978" y="223662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69978" y="371494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69978" y="5193254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69978" y="6671566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9978" y="8192080"/>
            <a:ext cx="0" cy="1095375"/>
          </a:xfrm>
          <a:custGeom>
            <a:avLst/>
            <a:gdLst/>
            <a:ahLst/>
            <a:cxnLst/>
            <a:rect l="l" t="t" r="r" b="b"/>
            <a:pathLst>
              <a:path h="1095375">
                <a:moveTo>
                  <a:pt x="0" y="0"/>
                </a:moveTo>
                <a:lnTo>
                  <a:pt x="1" y="1094874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K</a:t>
            </a:r>
            <a:r>
              <a:rPr spc="-250" dirty="0"/>
              <a:t>e</a:t>
            </a:r>
            <a:r>
              <a:rPr spc="-20" dirty="0"/>
              <a:t>y</a:t>
            </a:r>
            <a:r>
              <a:rPr spc="-125" dirty="0"/>
              <a:t> </a:t>
            </a:r>
            <a:r>
              <a:rPr spc="-710" dirty="0"/>
              <a:t>T</a:t>
            </a:r>
            <a:r>
              <a:rPr spc="-165" dirty="0"/>
              <a:t>a</a:t>
            </a:r>
            <a:r>
              <a:rPr spc="-325" dirty="0"/>
              <a:t>k</a:t>
            </a:r>
            <a:r>
              <a:rPr spc="20" dirty="0"/>
              <a:t>e</a:t>
            </a:r>
            <a:r>
              <a:rPr spc="-210" dirty="0"/>
              <a:t>a</a:t>
            </a:r>
            <a:r>
              <a:rPr spc="-200" dirty="0"/>
              <a:t>w</a:t>
            </a:r>
            <a:r>
              <a:rPr spc="-165" dirty="0"/>
              <a:t>a</a:t>
            </a:r>
            <a:r>
              <a:rPr spc="-15" dirty="0"/>
              <a:t>y</a:t>
            </a:r>
            <a:r>
              <a:rPr spc="-250" dirty="0"/>
              <a:t>s</a:t>
            </a: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3512" y="2144713"/>
            <a:ext cx="1217611" cy="121761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921510" marR="64135">
              <a:lnSpc>
                <a:spcPts val="3790"/>
              </a:lnSpc>
              <a:spcBef>
                <a:spcPts val="265"/>
              </a:spcBef>
            </a:pPr>
            <a:r>
              <a:rPr spc="-55" dirty="0"/>
              <a:t>Policies</a:t>
            </a:r>
            <a:r>
              <a:rPr spc="-50" dirty="0"/>
              <a:t> </a:t>
            </a:r>
            <a:r>
              <a:rPr spc="10" dirty="0"/>
              <a:t>are</a:t>
            </a:r>
            <a:r>
              <a:rPr spc="-45" dirty="0"/>
              <a:t> </a:t>
            </a:r>
            <a:r>
              <a:rPr spc="-30" dirty="0"/>
              <a:t>associated</a:t>
            </a:r>
            <a:r>
              <a:rPr spc="-45" dirty="0"/>
              <a:t> </a:t>
            </a:r>
            <a:r>
              <a:rPr spc="40" dirty="0"/>
              <a:t>with</a:t>
            </a:r>
            <a:r>
              <a:rPr spc="-50" dirty="0"/>
              <a:t> </a:t>
            </a:r>
            <a:r>
              <a:rPr spc="-30" dirty="0"/>
              <a:t>tokens</a:t>
            </a:r>
            <a:r>
              <a:rPr spc="-45" dirty="0"/>
              <a:t> </a:t>
            </a:r>
            <a:r>
              <a:rPr spc="25" dirty="0"/>
              <a:t>directly</a:t>
            </a:r>
            <a:r>
              <a:rPr spc="-50" dirty="0"/>
              <a:t> </a:t>
            </a:r>
            <a:r>
              <a:rPr spc="-40" dirty="0"/>
              <a:t>or</a:t>
            </a:r>
            <a:r>
              <a:rPr spc="-50" dirty="0"/>
              <a:t> </a:t>
            </a:r>
            <a:r>
              <a:rPr spc="-5" dirty="0"/>
              <a:t>indirectly,</a:t>
            </a:r>
            <a:r>
              <a:rPr spc="-45" dirty="0"/>
              <a:t> </a:t>
            </a:r>
            <a:r>
              <a:rPr dirty="0"/>
              <a:t>defining</a:t>
            </a:r>
            <a:r>
              <a:rPr spc="-45" dirty="0"/>
              <a:t> </a:t>
            </a:r>
            <a:r>
              <a:rPr spc="95" dirty="0"/>
              <a:t>the </a:t>
            </a:r>
            <a:r>
              <a:rPr spc="-875" dirty="0"/>
              <a:t> </a:t>
            </a:r>
            <a:r>
              <a:rPr spc="-15" dirty="0"/>
              <a:t>actions</a:t>
            </a:r>
            <a:r>
              <a:rPr spc="-55" dirty="0"/>
              <a:t> </a:t>
            </a:r>
            <a:r>
              <a:rPr spc="-5" dirty="0"/>
              <a:t>allowed</a:t>
            </a:r>
            <a:r>
              <a:rPr spc="-60" dirty="0"/>
              <a:t> </a:t>
            </a:r>
            <a:r>
              <a:rPr spc="-15" dirty="0"/>
              <a:t>by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50" dirty="0"/>
              <a:t> </a:t>
            </a:r>
            <a:r>
              <a:rPr spc="10" dirty="0"/>
              <a:t>token</a:t>
            </a:r>
          </a:p>
          <a:p>
            <a:pPr marL="1908810">
              <a:lnSpc>
                <a:spcPct val="100000"/>
              </a:lnSpc>
              <a:spcBef>
                <a:spcPts val="5"/>
              </a:spcBef>
            </a:pPr>
            <a:endParaRPr sz="5050"/>
          </a:p>
          <a:p>
            <a:pPr marL="1921510">
              <a:lnSpc>
                <a:spcPct val="100000"/>
              </a:lnSpc>
            </a:pPr>
            <a:r>
              <a:rPr spc="15" dirty="0"/>
              <a:t>The</a:t>
            </a:r>
            <a:r>
              <a:rPr spc="-45" dirty="0"/>
              <a:t> </a:t>
            </a:r>
            <a:r>
              <a:rPr spc="20" dirty="0"/>
              <a:t>root</a:t>
            </a:r>
            <a:r>
              <a:rPr spc="-50" dirty="0"/>
              <a:t> </a:t>
            </a:r>
            <a:r>
              <a:rPr spc="-25" dirty="0"/>
              <a:t>policy</a:t>
            </a:r>
            <a:r>
              <a:rPr spc="-50" dirty="0"/>
              <a:t> </a:t>
            </a:r>
            <a:r>
              <a:rPr spc="10" dirty="0"/>
              <a:t>can</a:t>
            </a:r>
            <a:r>
              <a:rPr spc="-50" dirty="0"/>
              <a:t> </a:t>
            </a:r>
            <a:r>
              <a:rPr spc="-10" dirty="0"/>
              <a:t>do</a:t>
            </a:r>
            <a:r>
              <a:rPr spc="-40" dirty="0"/>
              <a:t> </a:t>
            </a:r>
            <a:r>
              <a:rPr spc="-45" dirty="0"/>
              <a:t>ANYTHING.</a:t>
            </a:r>
            <a:r>
              <a:rPr spc="-50" dirty="0"/>
              <a:t> </a:t>
            </a:r>
            <a:r>
              <a:rPr spc="120" dirty="0"/>
              <a:t>It</a:t>
            </a:r>
            <a:r>
              <a:rPr spc="-50" dirty="0"/>
              <a:t> </a:t>
            </a:r>
            <a:r>
              <a:rPr spc="30" dirty="0"/>
              <a:t>cannot</a:t>
            </a:r>
            <a:r>
              <a:rPr spc="-50" dirty="0"/>
              <a:t> </a:t>
            </a:r>
            <a:r>
              <a:rPr spc="60" dirty="0"/>
              <a:t>be</a:t>
            </a:r>
            <a:r>
              <a:rPr spc="-40" dirty="0"/>
              <a:t> </a:t>
            </a:r>
            <a:r>
              <a:rPr spc="-5" dirty="0"/>
              <a:t>modified</a:t>
            </a:r>
            <a:r>
              <a:rPr spc="-50" dirty="0"/>
              <a:t> </a:t>
            </a:r>
            <a:r>
              <a:rPr spc="-40" dirty="0"/>
              <a:t>or</a:t>
            </a:r>
            <a:r>
              <a:rPr spc="-50" dirty="0"/>
              <a:t> </a:t>
            </a:r>
            <a:r>
              <a:rPr spc="35" dirty="0"/>
              <a:t>deleted.</a:t>
            </a:r>
          </a:p>
          <a:p>
            <a:pPr marL="1908810">
              <a:lnSpc>
                <a:spcPct val="100000"/>
              </a:lnSpc>
              <a:spcBef>
                <a:spcPts val="10"/>
              </a:spcBef>
            </a:pPr>
            <a:endParaRPr sz="5250"/>
          </a:p>
          <a:p>
            <a:pPr marL="1921510" marR="872490">
              <a:lnSpc>
                <a:spcPts val="3790"/>
              </a:lnSpc>
              <a:spcBef>
                <a:spcPts val="5"/>
              </a:spcBef>
            </a:pPr>
            <a:r>
              <a:rPr spc="15" dirty="0"/>
              <a:t>The</a:t>
            </a:r>
            <a:r>
              <a:rPr spc="-50" dirty="0"/>
              <a:t> </a:t>
            </a:r>
            <a:r>
              <a:rPr spc="45" dirty="0"/>
              <a:t>default</a:t>
            </a:r>
            <a:r>
              <a:rPr spc="-55" dirty="0"/>
              <a:t> </a:t>
            </a:r>
            <a:r>
              <a:rPr spc="-25" dirty="0"/>
              <a:t>policy</a:t>
            </a:r>
            <a:r>
              <a:rPr spc="-55" dirty="0"/>
              <a:t> </a:t>
            </a:r>
            <a:r>
              <a:rPr spc="-140" dirty="0"/>
              <a:t>is</a:t>
            </a:r>
            <a:r>
              <a:rPr spc="-55" dirty="0"/>
              <a:t> assigned </a:t>
            </a:r>
            <a:r>
              <a:rPr spc="65" dirty="0"/>
              <a:t>to</a:t>
            </a:r>
            <a:r>
              <a:rPr spc="-50" dirty="0"/>
              <a:t> </a:t>
            </a:r>
            <a:r>
              <a:rPr spc="35" dirty="0"/>
              <a:t>new</a:t>
            </a:r>
            <a:r>
              <a:rPr spc="-55" dirty="0"/>
              <a:t> </a:t>
            </a:r>
            <a:r>
              <a:rPr spc="-30" dirty="0"/>
              <a:t>tokens</a:t>
            </a:r>
            <a:r>
              <a:rPr spc="-55" dirty="0"/>
              <a:t> </a:t>
            </a:r>
            <a:r>
              <a:rPr spc="-15" dirty="0"/>
              <a:t>by</a:t>
            </a:r>
            <a:r>
              <a:rPr spc="-55" dirty="0"/>
              <a:t> </a:t>
            </a:r>
            <a:r>
              <a:rPr spc="20" dirty="0"/>
              <a:t>default.</a:t>
            </a:r>
            <a:r>
              <a:rPr spc="-55" dirty="0"/>
              <a:t> </a:t>
            </a:r>
            <a:r>
              <a:rPr spc="120" dirty="0"/>
              <a:t>It</a:t>
            </a:r>
            <a:r>
              <a:rPr spc="-55" dirty="0"/>
              <a:t> </a:t>
            </a:r>
            <a:r>
              <a:rPr spc="10" dirty="0"/>
              <a:t>can</a:t>
            </a:r>
            <a:r>
              <a:rPr spc="-50" dirty="0"/>
              <a:t> </a:t>
            </a:r>
            <a:r>
              <a:rPr spc="60" dirty="0"/>
              <a:t>be </a:t>
            </a:r>
            <a:r>
              <a:rPr spc="-875" dirty="0"/>
              <a:t> </a:t>
            </a:r>
            <a:r>
              <a:rPr spc="-20" dirty="0"/>
              <a:t>modified,</a:t>
            </a:r>
            <a:r>
              <a:rPr spc="-60" dirty="0"/>
              <a:t> </a:t>
            </a:r>
            <a:r>
              <a:rPr spc="75" dirty="0"/>
              <a:t>but</a:t>
            </a:r>
            <a:r>
              <a:rPr spc="-50" dirty="0"/>
              <a:t> </a:t>
            </a:r>
            <a:r>
              <a:rPr spc="50" dirty="0"/>
              <a:t>not</a:t>
            </a:r>
            <a:r>
              <a:rPr spc="-50" dirty="0"/>
              <a:t> </a:t>
            </a:r>
            <a:r>
              <a:rPr spc="35" dirty="0"/>
              <a:t>deleted.</a:t>
            </a:r>
          </a:p>
          <a:p>
            <a:pPr marL="1908810">
              <a:lnSpc>
                <a:spcPct val="100000"/>
              </a:lnSpc>
              <a:spcBef>
                <a:spcPts val="30"/>
              </a:spcBef>
            </a:pPr>
            <a:endParaRPr sz="3500"/>
          </a:p>
          <a:p>
            <a:pPr marL="1921510" marR="730885">
              <a:lnSpc>
                <a:spcPts val="3790"/>
              </a:lnSpc>
              <a:spcBef>
                <a:spcPts val="5"/>
              </a:spcBef>
            </a:pPr>
            <a:r>
              <a:rPr spc="-60" dirty="0"/>
              <a:t>Paths</a:t>
            </a:r>
            <a:r>
              <a:rPr spc="-55" dirty="0"/>
              <a:t> </a:t>
            </a:r>
            <a:r>
              <a:rPr spc="35" dirty="0"/>
              <a:t>define</a:t>
            </a:r>
            <a:r>
              <a:rPr spc="-50" dirty="0"/>
              <a:t> </a:t>
            </a:r>
            <a:r>
              <a:rPr spc="30" dirty="0"/>
              <a:t>where</a:t>
            </a:r>
            <a:r>
              <a:rPr spc="-50" dirty="0"/>
              <a:t> </a:t>
            </a:r>
            <a:r>
              <a:rPr spc="-15" dirty="0"/>
              <a:t>actions</a:t>
            </a:r>
            <a:r>
              <a:rPr spc="-55" dirty="0"/>
              <a:t> </a:t>
            </a:r>
            <a:r>
              <a:rPr spc="10" dirty="0"/>
              <a:t>can</a:t>
            </a:r>
            <a:r>
              <a:rPr spc="-55" dirty="0"/>
              <a:t> </a:t>
            </a:r>
            <a:r>
              <a:rPr spc="60" dirty="0"/>
              <a:t>be</a:t>
            </a:r>
            <a:r>
              <a:rPr spc="-50" dirty="0"/>
              <a:t> </a:t>
            </a:r>
            <a:r>
              <a:rPr spc="-45" dirty="0"/>
              <a:t>taken;</a:t>
            </a:r>
            <a:r>
              <a:rPr spc="-55" dirty="0"/>
              <a:t> </a:t>
            </a:r>
            <a:r>
              <a:rPr spc="-5" dirty="0"/>
              <a:t>capabilities</a:t>
            </a:r>
            <a:r>
              <a:rPr spc="-55" dirty="0"/>
              <a:t> </a:t>
            </a:r>
            <a:r>
              <a:rPr spc="35" dirty="0"/>
              <a:t>define</a:t>
            </a:r>
            <a:r>
              <a:rPr spc="-50" dirty="0"/>
              <a:t> </a:t>
            </a:r>
            <a:r>
              <a:rPr spc="35" dirty="0"/>
              <a:t>what </a:t>
            </a:r>
            <a:r>
              <a:rPr spc="-875" dirty="0"/>
              <a:t> </a:t>
            </a:r>
            <a:r>
              <a:rPr spc="-15" dirty="0"/>
              <a:t>actions</a:t>
            </a:r>
            <a:r>
              <a:rPr spc="-60" dirty="0"/>
              <a:t> </a:t>
            </a:r>
            <a:r>
              <a:rPr spc="10" dirty="0"/>
              <a:t>can</a:t>
            </a:r>
            <a:r>
              <a:rPr spc="-55" dirty="0"/>
              <a:t> </a:t>
            </a:r>
            <a:r>
              <a:rPr spc="60" dirty="0"/>
              <a:t>be</a:t>
            </a:r>
            <a:r>
              <a:rPr spc="-50" dirty="0"/>
              <a:t> </a:t>
            </a:r>
            <a:r>
              <a:rPr spc="-15" dirty="0"/>
              <a:t>taken.</a:t>
            </a:r>
          </a:p>
          <a:p>
            <a:pPr marL="1908810">
              <a:lnSpc>
                <a:spcPct val="100000"/>
              </a:lnSpc>
              <a:spcBef>
                <a:spcPts val="5"/>
              </a:spcBef>
            </a:pPr>
            <a:endParaRPr sz="3750"/>
          </a:p>
          <a:p>
            <a:pPr marL="1921510" marR="5080">
              <a:lnSpc>
                <a:spcPts val="3820"/>
              </a:lnSpc>
            </a:pPr>
            <a:r>
              <a:rPr spc="-55" dirty="0"/>
              <a:t>Policies </a:t>
            </a:r>
            <a:r>
              <a:rPr spc="10" dirty="0"/>
              <a:t>can</a:t>
            </a:r>
            <a:r>
              <a:rPr spc="-55" dirty="0"/>
              <a:t> </a:t>
            </a:r>
            <a:r>
              <a:rPr spc="60" dirty="0"/>
              <a:t>be</a:t>
            </a:r>
            <a:r>
              <a:rPr spc="-45" dirty="0"/>
              <a:t> </a:t>
            </a:r>
            <a:r>
              <a:rPr spc="-55" dirty="0"/>
              <a:t>assigned </a:t>
            </a:r>
            <a:r>
              <a:rPr spc="25" dirty="0"/>
              <a:t>directly</a:t>
            </a:r>
            <a:r>
              <a:rPr spc="-55" dirty="0"/>
              <a:t> </a:t>
            </a:r>
            <a:r>
              <a:rPr spc="65" dirty="0"/>
              <a:t>to</a:t>
            </a:r>
            <a:r>
              <a:rPr spc="-45" dirty="0"/>
              <a:t> </a:t>
            </a:r>
            <a:r>
              <a:rPr spc="-25" dirty="0"/>
              <a:t>a</a:t>
            </a:r>
            <a:r>
              <a:rPr spc="-50" dirty="0"/>
              <a:t> </a:t>
            </a:r>
            <a:r>
              <a:rPr spc="-15" dirty="0"/>
              <a:t>token,</a:t>
            </a:r>
            <a:r>
              <a:rPr spc="-55" dirty="0"/>
              <a:t> </a:t>
            </a:r>
            <a:r>
              <a:rPr spc="10" dirty="0"/>
              <a:t>through</a:t>
            </a:r>
            <a:r>
              <a:rPr spc="-50" dirty="0"/>
              <a:t> </a:t>
            </a:r>
            <a:r>
              <a:rPr spc="-20" dirty="0"/>
              <a:t>an</a:t>
            </a:r>
            <a:r>
              <a:rPr spc="-55" dirty="0"/>
              <a:t> </a:t>
            </a:r>
            <a:r>
              <a:rPr spc="40" dirty="0"/>
              <a:t>auth</a:t>
            </a:r>
            <a:r>
              <a:rPr spc="-55" dirty="0"/>
              <a:t> </a:t>
            </a:r>
            <a:r>
              <a:rPr spc="5" dirty="0"/>
              <a:t>method, </a:t>
            </a:r>
            <a:r>
              <a:rPr spc="-869" dirty="0"/>
              <a:t> </a:t>
            </a:r>
            <a:r>
              <a:rPr spc="-40" dirty="0"/>
              <a:t>or</a:t>
            </a:r>
            <a:r>
              <a:rPr spc="-60" dirty="0"/>
              <a:t> </a:t>
            </a:r>
            <a:r>
              <a:rPr spc="10" dirty="0"/>
              <a:t>through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50" dirty="0"/>
              <a:t> </a:t>
            </a:r>
            <a:r>
              <a:rPr spc="45" dirty="0"/>
              <a:t>identity</a:t>
            </a:r>
            <a:r>
              <a:rPr spc="-55" dirty="0"/>
              <a:t> </a:t>
            </a:r>
            <a:r>
              <a:rPr spc="-10" dirty="0"/>
              <a:t>secrets</a:t>
            </a:r>
            <a:r>
              <a:rPr spc="-55" dirty="0"/>
              <a:t> </a:t>
            </a:r>
            <a:r>
              <a:rPr spc="-5" dirty="0"/>
              <a:t>engine.</a:t>
            </a: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3624262"/>
            <a:ext cx="1216025" cy="12160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5102225"/>
            <a:ext cx="1216025" cy="12160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6580187"/>
            <a:ext cx="1216025" cy="12160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306" y="8101013"/>
            <a:ext cx="1216025" cy="1216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582311-A893-9C2A-DE02-DD636C95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3E0BDDFD-1170-FFFD-10F1-D7CF8C6AA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EAA1D-6449-145C-0DAC-BC424BE124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8B87CD-2611-33BA-1D0C-47EF72D4F7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38439" y="4059428"/>
            <a:ext cx="7303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" dirty="0"/>
              <a:t>Vault</a:t>
            </a:r>
            <a:r>
              <a:rPr sz="6000" spc="-160" dirty="0"/>
              <a:t> </a:t>
            </a:r>
            <a:r>
              <a:rPr sz="6000" spc="-180" dirty="0"/>
              <a:t>Token</a:t>
            </a:r>
            <a:r>
              <a:rPr sz="6000" spc="-160" dirty="0"/>
              <a:t> </a:t>
            </a:r>
            <a:r>
              <a:rPr sz="6000" spc="-30" dirty="0"/>
              <a:t>Overview</a:t>
            </a:r>
            <a:endParaRPr sz="6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1FE01A-47E8-A363-AE35-1939CBDDB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43F54C4-6013-1969-5121-75F2C712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B166F-3EEA-7B36-9E2C-8218D112DA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88C4CC-E058-87D8-187E-EC5FD3E9CA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3183" y="754380"/>
            <a:ext cx="390397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Root</a:t>
            </a:r>
            <a:r>
              <a:rPr spc="-190" dirty="0"/>
              <a:t> </a:t>
            </a:r>
            <a:r>
              <a:rPr spc="-185" dirty="0"/>
              <a:t>Tokens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74828" y="3295395"/>
            <a:ext cx="41624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Perform</a:t>
            </a:r>
            <a:r>
              <a:rPr kumimoji="0" sz="3400" b="1" i="0" u="none" strike="noStrike" kern="1200" cap="none" spc="-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initial</a:t>
            </a:r>
            <a:r>
              <a:rPr kumimoji="0" sz="3400" b="1" i="0" u="none" strike="noStrike" kern="1200" cap="none" spc="-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setup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4828" y="5602732"/>
            <a:ext cx="51441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Auth</a:t>
            </a:r>
            <a:r>
              <a:rPr kumimoji="0" sz="3400" b="1" i="0" u="none" strike="noStrike" kern="1200" cap="none" spc="-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method</a:t>
            </a:r>
            <a:r>
              <a:rPr kumimoji="0" sz="3400" b="1" i="0" u="none" strike="noStrike" kern="1200" cap="none" spc="-1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unavailable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4828" y="7934452"/>
            <a:ext cx="42519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Emergency</a:t>
            </a:r>
            <a:r>
              <a:rPr kumimoji="0" sz="3400" b="1" i="0" u="none" strike="noStrike" kern="1200" cap="none" spc="-1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situation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4490" y="2762250"/>
            <a:ext cx="1548655" cy="16398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78242" y="5079089"/>
            <a:ext cx="1639934" cy="16399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78875" y="7440155"/>
            <a:ext cx="1639887" cy="155825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33500" y="3368547"/>
            <a:ext cx="6311265" cy="501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8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Root</a:t>
            </a:r>
            <a:r>
              <a:rPr kumimoji="0" sz="3400" b="1" i="0" u="none" strike="noStrike" kern="1200" cap="none" spc="-15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tokens</a:t>
            </a:r>
            <a:r>
              <a:rPr kumimoji="0" sz="3400" b="1" i="0" u="none" strike="noStrike" kern="1200" cap="none" spc="-15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10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can</a:t>
            </a:r>
            <a:r>
              <a:rPr kumimoji="0" sz="3400" b="1" i="0" u="none" strike="noStrike" kern="1200" cap="none" spc="-14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1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</a:t>
            </a:r>
            <a:r>
              <a:rPr kumimoji="0" sz="3400" b="1" i="0" u="none" strike="noStrike" kern="1200" cap="none" spc="-1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1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ANYTHING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1797050" lvl="0" indent="0" algn="l" defTabSz="914400" rtl="0" eaLnBrk="1" fontAlgn="auto" latinLnBrk="0" hangingPunct="1">
              <a:lnSpc>
                <a:spcPts val="679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15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Do</a:t>
            </a:r>
            <a:r>
              <a:rPr kumimoji="0" sz="3400" b="1" i="0" u="none" strike="noStrike" kern="1200" cap="none" spc="2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5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not</a:t>
            </a:r>
            <a:r>
              <a:rPr kumimoji="0" sz="3400" b="1" i="0" u="none" strike="noStrike" kern="1200" cap="none" spc="28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-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expire </a:t>
            </a:r>
            <a:r>
              <a:rPr kumimoji="0" sz="3400" b="1" i="0" u="none" strike="noStrike" kern="1200" cap="none" spc="-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Created</a:t>
            </a:r>
            <a:r>
              <a:rPr kumimoji="0" sz="3400" b="1" i="0" u="none" strike="noStrike" kern="1200" cap="none" spc="-1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-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</a:t>
            </a:r>
            <a:r>
              <a:rPr kumimoji="0" sz="3400" b="1" i="0" u="none" strike="noStrike" kern="1200" cap="none" spc="-1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three</a:t>
            </a:r>
            <a:r>
              <a:rPr kumimoji="0" sz="3400" b="1" i="0" u="none" strike="noStrike" kern="1200" cap="none" spc="-1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ways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259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-5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Initialize</a:t>
            </a:r>
            <a:r>
              <a:rPr kumimoji="0" sz="3400" b="1" i="0" u="none" strike="noStrike" kern="1200" cap="none" spc="-1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Vault</a:t>
            </a:r>
            <a:r>
              <a:rPr kumimoji="0" sz="3400" b="1" i="0" u="none" strike="noStrike" kern="1200" cap="none" spc="-1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server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5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Existing</a:t>
            </a:r>
            <a:r>
              <a:rPr kumimoji="0" sz="3400" b="1" i="0" u="none" strike="noStrike" kern="1200" cap="none" spc="-1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root</a:t>
            </a:r>
            <a:r>
              <a:rPr kumimoji="0" sz="3400" b="1" i="0" u="none" strike="noStrike" kern="1200" cap="none" spc="-15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token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1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Using</a:t>
            </a:r>
            <a:r>
              <a:rPr kumimoji="0" sz="3400" b="1" i="0" u="none" strike="noStrike" kern="1200" cap="none" spc="-1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operator</a:t>
            </a:r>
            <a:r>
              <a:rPr kumimoji="0" sz="3400" b="1" i="0" u="none" strike="noStrike" kern="1200" cap="none" spc="-15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8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command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6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Revoke</a:t>
            </a:r>
            <a:r>
              <a:rPr kumimoji="0" sz="3400" b="1" i="0" u="none" strike="noStrike" kern="1200" cap="none" spc="-14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114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</a:t>
            </a:r>
            <a:r>
              <a:rPr kumimoji="0" sz="3400" b="1" i="0" u="none" strike="noStrike" kern="1200" cap="none" spc="-14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1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soon</a:t>
            </a:r>
            <a:r>
              <a:rPr kumimoji="0" sz="3400" b="1" i="0" u="none" strike="noStrike" kern="1200" cap="none" spc="-1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114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as</a:t>
            </a:r>
            <a:r>
              <a:rPr kumimoji="0" sz="3400" b="1" i="0" u="none" strike="noStrike" kern="1200" cap="none" spc="-14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 </a:t>
            </a:r>
            <a:r>
              <a:rPr kumimoji="0" sz="3400" b="1" i="0" u="none" strike="noStrike" kern="1200" cap="none" spc="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Trebuchet MS"/>
                <a:ea typeface="+mn-ea"/>
                <a:cs typeface="Trebuchet MS"/>
              </a:rPr>
              <a:t>possible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1A7615-5B22-30F1-C022-27288CC93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6489A585-519F-4444-F3CA-29224F16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C4F81B-A7EE-EC01-882C-5A23E59260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1E57CD-AF65-C739-E033-FD6767E2C1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18961" y="629412"/>
            <a:ext cx="645033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FFFFFF"/>
                </a:solidFill>
              </a:rPr>
              <a:t>Working</a:t>
            </a:r>
            <a:r>
              <a:rPr spc="-160" dirty="0">
                <a:solidFill>
                  <a:srgbClr val="FFFFFF"/>
                </a:solidFill>
              </a:rPr>
              <a:t> </a:t>
            </a:r>
            <a:r>
              <a:rPr spc="70" dirty="0">
                <a:solidFill>
                  <a:srgbClr val="FFFFFF"/>
                </a:solidFill>
              </a:rPr>
              <a:t>with</a:t>
            </a:r>
            <a:r>
              <a:rPr spc="-160" dirty="0">
                <a:solidFill>
                  <a:srgbClr val="FFFFFF"/>
                </a:solidFill>
              </a:rPr>
              <a:t> </a:t>
            </a:r>
            <a:r>
              <a:rPr spc="-185" dirty="0">
                <a:solidFill>
                  <a:srgbClr val="FFFFFF"/>
                </a:solidFill>
              </a:rPr>
              <a:t>Tokens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22" y="2196083"/>
            <a:ext cx="6712584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new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create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–policy=my-policy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–ttl=60m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022" y="4988052"/>
            <a:ext cx="8985885" cy="183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View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properties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4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lookup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[</a:t>
            </a:r>
            <a:r>
              <a:rPr kumimoji="0" sz="26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ACCESSOR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|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lookup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-accessor 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FJkyU35ihsMf3nKOLWdOUqdY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022" y="7795259"/>
            <a:ext cx="10662920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Check capabilities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path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capabilities</a:t>
            </a:r>
            <a:r>
              <a:rPr kumimoji="0" sz="2600" b="0" i="0" u="none" strike="noStrike" kern="1200" cap="none" spc="-5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 </a:t>
            </a:r>
            <a:r>
              <a:rPr kumimoji="0" sz="2600" b="0" i="0" u="none" strike="noStrike" kern="1200" cap="none" spc="-10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PATH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3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capabilities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s.TG9U2ZdtPU1Hmz18BcujrETI</a:t>
            </a:r>
            <a:r>
              <a:rPr kumimoji="0" sz="2600" b="0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secrets/apikeys/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C001F8-8238-7BDD-5DB5-24FCD945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14048" y="629412"/>
            <a:ext cx="885825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FFFFFF"/>
                </a:solidFill>
              </a:rPr>
              <a:t>Working</a:t>
            </a:r>
            <a:r>
              <a:rPr spc="-145" dirty="0">
                <a:solidFill>
                  <a:srgbClr val="FFFFFF"/>
                </a:solidFill>
              </a:rPr>
              <a:t> </a:t>
            </a:r>
            <a:r>
              <a:rPr spc="70" dirty="0">
                <a:solidFill>
                  <a:srgbClr val="FFFFFF"/>
                </a:solidFill>
              </a:rPr>
              <a:t>with</a:t>
            </a:r>
            <a:r>
              <a:rPr spc="-145" dirty="0">
                <a:solidFill>
                  <a:srgbClr val="FFFFFF"/>
                </a:solidFill>
              </a:rPr>
              <a:t> </a:t>
            </a:r>
            <a:r>
              <a:rPr spc="-170" dirty="0">
                <a:solidFill>
                  <a:srgbClr val="FFFFFF"/>
                </a:solidFill>
              </a:rPr>
              <a:t>Token</a:t>
            </a:r>
            <a:r>
              <a:rPr spc="-145" dirty="0">
                <a:solidFill>
                  <a:srgbClr val="FFFFFF"/>
                </a:solidFill>
              </a:rPr>
              <a:t> </a:t>
            </a:r>
            <a:r>
              <a:rPr spc="55" dirty="0">
                <a:solidFill>
                  <a:srgbClr val="FFFFFF"/>
                </a:solidFill>
              </a:rPr>
              <a:t>Lifetime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22" y="3494532"/>
            <a:ext cx="10668000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Renew</a:t>
            </a:r>
            <a:r>
              <a:rPr kumimoji="0" sz="2600" b="0" i="0" u="none" strike="noStrike" kern="1200" cap="none" spc="-2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ts val="59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>
                <a:tab pos="2788920" algn="l"/>
              </a:tabLst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renew	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ACCESSOR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|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-increment=&lt;duration&gt;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] </a:t>
            </a:r>
            <a:r>
              <a:rPr kumimoji="0" sz="2600" b="0" i="0" u="none" strike="noStrike" kern="1200" cap="none" spc="-7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renew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-increment=60m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022" y="6451091"/>
            <a:ext cx="9003665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[</a:t>
            </a:r>
            <a:r>
              <a:rPr kumimoji="0" sz="26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ACCESSOR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|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-accessor 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FJkyU35ihsMf3nKOLWdOUqdY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7D04-2251-0C85-B064-9ECB76DF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2383" y="2236627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2383" y="4202620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2383" y="6171728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72383" y="8140835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K</a:t>
            </a:r>
            <a:r>
              <a:rPr spc="-250" dirty="0"/>
              <a:t>e</a:t>
            </a:r>
            <a:r>
              <a:rPr spc="-20" dirty="0"/>
              <a:t>y</a:t>
            </a:r>
            <a:r>
              <a:rPr spc="-125" dirty="0"/>
              <a:t> </a:t>
            </a:r>
            <a:r>
              <a:rPr spc="-710" dirty="0"/>
              <a:t>T</a:t>
            </a:r>
            <a:r>
              <a:rPr spc="-165" dirty="0"/>
              <a:t>a</a:t>
            </a:r>
            <a:r>
              <a:rPr spc="-325" dirty="0"/>
              <a:t>k</a:t>
            </a:r>
            <a:r>
              <a:rPr spc="20" dirty="0"/>
              <a:t>e</a:t>
            </a:r>
            <a:r>
              <a:rPr spc="-210" dirty="0"/>
              <a:t>a</a:t>
            </a:r>
            <a:r>
              <a:rPr spc="-200" dirty="0"/>
              <a:t>w</a:t>
            </a:r>
            <a:r>
              <a:rPr spc="-165" dirty="0"/>
              <a:t>a</a:t>
            </a:r>
            <a:r>
              <a:rPr spc="-15" dirty="0"/>
              <a:t>y</a:t>
            </a:r>
            <a:r>
              <a:rPr spc="-250" dirty="0"/>
              <a:t>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818" y="2274887"/>
            <a:ext cx="1397000" cy="1397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20016" y="2446019"/>
            <a:ext cx="13244194" cy="68986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431165" lvl="0" indent="0" algn="l" defTabSz="914400" rtl="0" eaLnBrk="1" fontAlgn="auto" latinLnBrk="0" hangingPunct="1">
              <a:lnSpc>
                <a:spcPts val="379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are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fundamental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2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way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interacting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Vault.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Can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 </a:t>
            </a:r>
            <a:r>
              <a:rPr kumimoji="0" sz="3200" b="1" i="0" u="none" strike="noStrike" kern="1200" cap="none" spc="-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ss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ro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2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3200" b="1" i="0" u="none" strike="noStrike" kern="1200" cap="none" spc="-2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1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3200" b="1" i="0" u="none" strike="noStrike" kern="1200" cap="none" spc="-2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1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2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mm</a:t>
            </a:r>
            <a:r>
              <a:rPr kumimoji="0" sz="3200" b="1" i="0" u="none" strike="noStrike" kern="1200" cap="none" spc="-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3200" b="1" i="0" u="none" strike="noStrike" kern="1200" cap="none" spc="-2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,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1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1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3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3200" b="1" i="0" u="none" strike="noStrike" kern="1200" cap="none" spc="-2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236854" lvl="0" indent="0" algn="l" defTabSz="914400" rtl="0" eaLnBrk="1" fontAlgn="auto" latinLnBrk="0" hangingPunct="1">
              <a:lnSpc>
                <a:spcPts val="3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25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oo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t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3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3200" b="1" i="0" u="none" strike="noStrike" kern="1200" cap="none" spc="-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3200" b="1" i="0" u="none" strike="noStrike" kern="1200" cap="none" spc="-1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</a:t>
            </a:r>
            <a:r>
              <a:rPr kumimoji="0" sz="3200" b="1" i="0" u="none" strike="noStrike" kern="1200" cap="none" spc="-6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3200" b="1" i="0" u="none" strike="noStrike" kern="1200" cap="none" spc="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G</a:t>
            </a:r>
            <a:r>
              <a:rPr kumimoji="0" sz="3200" b="1" i="0" u="none" strike="noStrike" kern="1200" cap="none" spc="-2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25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q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1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re</a:t>
            </a:r>
            <a:r>
              <a:rPr kumimoji="0" sz="3200" b="1" i="0" u="none" strike="noStrike" kern="1200" cap="none" spc="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ve</a:t>
            </a:r>
            <a:r>
              <a:rPr kumimoji="0" sz="3200" b="1" i="0" u="none" strike="noStrike" kern="1200" cap="none" spc="-1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ry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3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k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ys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  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create.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Should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revoked </a:t>
            </a:r>
            <a:r>
              <a:rPr kumimoji="0" sz="32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soon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possible.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5080" lvl="0" indent="0" algn="l" defTabSz="914400" rtl="0" eaLnBrk="1" fontAlgn="auto" latinLnBrk="0" hangingPunct="1">
              <a:lnSpc>
                <a:spcPts val="3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Accessors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are </a:t>
            </a:r>
            <a:r>
              <a:rPr kumimoji="0" sz="32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used </a:t>
            </a:r>
            <a:r>
              <a:rPr kumimoji="0" sz="32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manage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tokens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without </a:t>
            </a:r>
            <a:r>
              <a:rPr kumimoji="0" sz="32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having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access </a:t>
            </a:r>
            <a:r>
              <a:rPr kumimoji="0" sz="32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their </a:t>
            </a:r>
            <a:r>
              <a:rPr kumimoji="0" sz="3200" b="1" i="0" u="none" strike="noStrike" kern="1200" cap="none" spc="-9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6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3200" b="1" i="0" u="none" strike="noStrike" kern="1200" cap="none" spc="-1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1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2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rm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1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</a:t>
            </a: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</a:t>
            </a:r>
            <a:r>
              <a:rPr kumimoji="0" sz="3200" b="1" i="0" u="none" strike="noStrike" kern="1200" cap="none" spc="-2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  <a:p>
            <a:pPr marL="12700" marR="154305" lvl="0" indent="0" algn="l" defTabSz="914400" rtl="0" eaLnBrk="1" fontAlgn="auto" latinLnBrk="0" hangingPunct="1">
              <a:lnSpc>
                <a:spcPts val="3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Service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tokens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are </a:t>
            </a:r>
            <a:r>
              <a:rPr kumimoji="0" sz="32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 </a:t>
            </a:r>
            <a:r>
              <a:rPr kumimoji="0" sz="32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default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 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persistently 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stored. </a:t>
            </a:r>
            <a:r>
              <a:rPr kumimoji="0" sz="32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Batch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tokens </a:t>
            </a:r>
            <a:r>
              <a:rPr kumimoji="0" sz="3200" b="1" i="0" u="none" strike="noStrike" kern="1200" cap="none" spc="-9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are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limited,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ephemeral,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and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are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used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for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high-volume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applications.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5" y="4240212"/>
            <a:ext cx="1398587" cy="13985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5" y="6208712"/>
            <a:ext cx="1398587" cy="13985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5" y="8178800"/>
            <a:ext cx="1398587" cy="13985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95301F-8030-DA26-615A-0A624B27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E6E19CF9-BFE0-FE91-A719-43889B9A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7D8A9A-CACD-0DD9-D766-95661D8A0C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9BDA690-55DB-EF92-2316-A95E494722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4591" y="2478771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64591" y="4934047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4591" y="7335977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K</a:t>
            </a:r>
            <a:r>
              <a:rPr spc="-250" dirty="0"/>
              <a:t>e</a:t>
            </a:r>
            <a:r>
              <a:rPr spc="-20" dirty="0"/>
              <a:t>y</a:t>
            </a:r>
            <a:r>
              <a:rPr spc="-125" dirty="0"/>
              <a:t> </a:t>
            </a:r>
            <a:r>
              <a:rPr spc="-710" dirty="0"/>
              <a:t>T</a:t>
            </a:r>
            <a:r>
              <a:rPr spc="-165" dirty="0"/>
              <a:t>a</a:t>
            </a:r>
            <a:r>
              <a:rPr spc="-325" dirty="0"/>
              <a:t>k</a:t>
            </a:r>
            <a:r>
              <a:rPr spc="20" dirty="0"/>
              <a:t>e</a:t>
            </a:r>
            <a:r>
              <a:rPr spc="-210" dirty="0"/>
              <a:t>a</a:t>
            </a:r>
            <a:r>
              <a:rPr spc="-200" dirty="0"/>
              <a:t>w</a:t>
            </a:r>
            <a:r>
              <a:rPr spc="-165" dirty="0"/>
              <a:t>a</a:t>
            </a:r>
            <a:r>
              <a:rPr spc="-15" dirty="0"/>
              <a:t>y</a:t>
            </a:r>
            <a:r>
              <a:rPr spc="-250" dirty="0"/>
              <a:t>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118" y="2625725"/>
            <a:ext cx="1717675" cy="1717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27807" y="2970276"/>
            <a:ext cx="12753340" cy="998219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82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1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TTL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amount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time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is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valid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for.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can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be </a:t>
            </a:r>
            <a:r>
              <a:rPr kumimoji="0" sz="3200" b="1" i="0" u="none" strike="noStrike" kern="1200" cap="none" spc="-919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renewed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for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additional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time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within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effective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2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max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TTL.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7325" y="5080000"/>
            <a:ext cx="1719262" cy="171926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27807" y="5426964"/>
            <a:ext cx="1237932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79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Periodic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tokens </a:t>
            </a:r>
            <a:r>
              <a:rPr kumimoji="0" sz="3200" b="1" i="0" u="none" strike="noStrike" kern="1200" cap="none" spc="-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can be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renewed 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forever </a:t>
            </a:r>
            <a:r>
              <a:rPr kumimoji="0" sz="32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based </a:t>
            </a:r>
            <a:r>
              <a:rPr kumimoji="0" sz="32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on </a:t>
            </a:r>
            <a:r>
              <a:rPr kumimoji="0" sz="3200" b="1" i="0" u="none" strike="noStrike" kern="1200" cap="none" spc="-1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 </a:t>
            </a:r>
            <a:r>
              <a:rPr kumimoji="0" sz="32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period 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TTL. </a:t>
            </a:r>
            <a:r>
              <a:rPr kumimoji="0" sz="32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Require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elevated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permissions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and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may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have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an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explicit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2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max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TTL.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118" y="7483475"/>
            <a:ext cx="1717675" cy="17176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27807" y="7828788"/>
            <a:ext cx="1265237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79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1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Tokens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have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hierarchy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of</a:t>
            </a:r>
            <a:r>
              <a:rPr kumimoji="0" sz="3200" b="1" i="0" u="none" strike="noStrike" kern="1200" cap="none" spc="-10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parent/child.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3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Revoking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6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a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parent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revokes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the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children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8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by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default.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Orphaned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4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tokens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have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8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no</a:t>
            </a:r>
            <a:r>
              <a:rPr kumimoji="0" sz="3200" b="1" i="0" u="none" strike="noStrike" kern="1200" cap="none" spc="-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 </a:t>
            </a:r>
            <a:r>
              <a:rPr kumimoji="0" sz="32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Tahoma"/>
                <a:ea typeface="+mn-ea"/>
                <a:cs typeface="Tahoma"/>
              </a:rPr>
              <a:t>parent.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Tahom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F16EAE-2450-9BA0-B0F6-41FFBF71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F74A2DC2-3AE5-3362-0357-9E6244D8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752A5C-FF39-6D29-48AC-285250F877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907BAB-C568-471D-2B72-D6AF2E2368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95301"/>
            <a:ext cx="14554199" cy="1219199"/>
          </a:xfrm>
        </p:spPr>
        <p:txBody>
          <a:bodyPr>
            <a:normAutofit/>
          </a:bodyPr>
          <a:lstStyle/>
          <a:p>
            <a:pPr algn="ctr" fontAlgn="base"/>
            <a:r>
              <a:rPr lang="en-IN" sz="6000" b="1" i="0" dirty="0">
                <a:solidFill>
                  <a:srgbClr val="273239"/>
                </a:solidFill>
                <a:effectLst/>
                <a:latin typeface="urw-din"/>
              </a:rPr>
              <a:t>Key features of Vault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35187"/>
            <a:ext cx="15773400" cy="8056511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A best-in-class secrets management solution will have support for both static and dynamic secrets that can be use for</a:t>
            </a:r>
          </a:p>
          <a:p>
            <a:pPr lvl="2" algn="l">
              <a:buFont typeface="Wingdings" pitchFamily="2" charset="2"/>
              <a:buChar char="Ø"/>
            </a:pPr>
            <a:endParaRPr lang="en-US" sz="1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lvl="1" algn="l">
              <a:buFont typeface="Wingdings" pitchFamily="2" charset="2"/>
              <a:buChar char="Ø"/>
            </a:pPr>
            <a:endParaRPr lang="en-US" sz="1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Machine-to-Machine </a:t>
            </a:r>
          </a:p>
          <a:p>
            <a:pPr marL="685800" lvl="1" indent="-228600" algn="l">
              <a:buFont typeface="+mj-lt"/>
              <a:buAutoNum type="arabicPeriod"/>
            </a:pPr>
            <a:endParaRPr lang="en-US" sz="1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Human-to Machine access</a:t>
            </a:r>
          </a:p>
          <a:p>
            <a:pPr algn="l">
              <a:buFont typeface="Wingdings" pitchFamily="2" charset="2"/>
              <a:buChar char="Ø"/>
            </a:pPr>
            <a:endParaRPr lang="en-US" sz="36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These different types of secrets include 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Encryption keys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API-keys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Tokens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Passwords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SSH certificates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x.509 certificates</a:t>
            </a:r>
          </a:p>
          <a:p>
            <a:pPr marL="742950" indent="-742950" algn="l">
              <a:buFont typeface="+mj-lt"/>
              <a:buAutoNum type="arabicPeriod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Signing keys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18348-E421-81B7-DDA5-0206C156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5B58D3-D50A-A313-5399-EDDB7F4D0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3FB191-E15B-B819-3A9C-44D91C8BEA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103DC4-ECF2-4C7E-3025-6CA6A929AC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40005" y="4059428"/>
            <a:ext cx="8503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" dirty="0"/>
              <a:t>Secrets</a:t>
            </a:r>
            <a:r>
              <a:rPr sz="6000" spc="-170" dirty="0"/>
              <a:t> </a:t>
            </a:r>
            <a:r>
              <a:rPr sz="6000" spc="-5" dirty="0"/>
              <a:t>Engine</a:t>
            </a:r>
            <a:r>
              <a:rPr sz="6000" spc="-165" dirty="0"/>
              <a:t> </a:t>
            </a:r>
            <a:r>
              <a:rPr sz="6000" spc="-35" dirty="0"/>
              <a:t>Overview</a:t>
            </a:r>
            <a:endParaRPr sz="6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724EC0-24B0-6277-68B9-9549DAC5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3E16B9F-B4C8-0C47-F291-90E18CF2A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DE3881-BFC0-42EC-0AED-AA0F815C4C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5CC7C4-0BC1-C9ED-32ED-F71B5A6188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5757" y="754380"/>
            <a:ext cx="84556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Secrets</a:t>
            </a:r>
            <a:r>
              <a:rPr spc="-145" dirty="0"/>
              <a:t> </a:t>
            </a:r>
            <a:r>
              <a:rPr spc="-10" dirty="0"/>
              <a:t>Engine</a:t>
            </a:r>
            <a:r>
              <a:rPr spc="-140" dirty="0"/>
              <a:t> </a:t>
            </a:r>
            <a:r>
              <a:rPr spc="15" dirty="0"/>
              <a:t>Categories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9266" y="3031525"/>
            <a:ext cx="4989830" cy="2686050"/>
          </a:xfrm>
          <a:prstGeom prst="rect">
            <a:avLst/>
          </a:prstGeom>
          <a:solidFill>
            <a:srgbClr val="F15B2A"/>
          </a:solidFill>
        </p:spPr>
        <p:txBody>
          <a:bodyPr vert="horz" wrap="square" lIns="0" tIns="84455" rIns="0" bIns="0" rtlCol="0">
            <a:spAutoFit/>
          </a:bodyPr>
          <a:lstStyle/>
          <a:p>
            <a:pPr marL="398780" marR="391795" lvl="0" indent="1086485" algn="l" defTabSz="914400" rtl="0" eaLnBrk="1" fontAlgn="auto" latinLnBrk="0" hangingPunct="1">
              <a:lnSpc>
                <a:spcPts val="698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Database 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MSSQL,</a:t>
            </a:r>
            <a:r>
              <a:rPr kumimoji="0" sz="3600" b="1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PostreSQL,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426210" marR="0" lvl="0" indent="0" algn="l" defTabSz="914400" rtl="0" eaLnBrk="1" fontAlgn="auto" latinLnBrk="0" hangingPunct="1">
              <a:lnSpc>
                <a:spcPts val="3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MondoDB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7300" y="3031525"/>
            <a:ext cx="4989830" cy="2686050"/>
          </a:xfrm>
          <a:prstGeom prst="rect">
            <a:avLst/>
          </a:prstGeom>
          <a:solidFill>
            <a:srgbClr val="2A9FBC"/>
          </a:solidFill>
        </p:spPr>
        <p:txBody>
          <a:bodyPr vert="horz" wrap="square" lIns="0" tIns="272415" rIns="0" bIns="0" rtlCol="0">
            <a:spAutoFit/>
          </a:bodyPr>
          <a:lstStyle/>
          <a:p>
            <a:pPr marL="657860" marR="650240" lvl="0" indent="1188085" algn="l" defTabSz="914400" rtl="0" eaLnBrk="1" fontAlgn="auto" latinLnBrk="0" hangingPunct="1">
              <a:lnSpc>
                <a:spcPct val="161700"/>
              </a:lnSpc>
              <a:spcBef>
                <a:spcPts val="2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 </a:t>
            </a:r>
            <a:r>
              <a:rPr kumimoji="0" sz="3600" b="1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3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600" b="1" i="0" u="none" strike="noStrike" kern="1200" cap="none" spc="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</a:t>
            </a:r>
            <a:r>
              <a:rPr kumimoji="0" sz="3600" b="1" i="0" u="none" strike="noStrike" kern="1200" cap="none" spc="-2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3600" b="1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6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22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6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r>
              <a:rPr kumimoji="0" sz="3600" b="1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6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3600" b="1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1230" y="3031525"/>
            <a:ext cx="4989830" cy="2686050"/>
          </a:xfrm>
          <a:prstGeom prst="rect">
            <a:avLst/>
          </a:prstGeom>
          <a:solidFill>
            <a:srgbClr val="A62E5C"/>
          </a:solidFill>
        </p:spPr>
        <p:txBody>
          <a:bodyPr vert="horz" wrap="square" lIns="0" tIns="84455" rIns="0" bIns="0" rtlCol="0">
            <a:spAutoFit/>
          </a:bodyPr>
          <a:lstStyle/>
          <a:p>
            <a:pPr marL="380365" marR="373380" lvl="0" indent="1275715" algn="l" defTabSz="914400" rtl="0" eaLnBrk="1" fontAlgn="auto" latinLnBrk="0" hangingPunct="1">
              <a:lnSpc>
                <a:spcPts val="698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Internal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Key/Value,</a:t>
            </a:r>
            <a:r>
              <a:rPr kumimoji="0" sz="3600" b="1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Identity,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758314" marR="0" lvl="0" indent="0" algn="l" defTabSz="914400" rtl="0" eaLnBrk="1" fontAlgn="auto" latinLnBrk="0" hangingPunct="1">
              <a:lnSpc>
                <a:spcPts val="3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Transit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49266" y="6170143"/>
            <a:ext cx="4989830" cy="2686050"/>
          </a:xfrm>
          <a:prstGeom prst="rect">
            <a:avLst/>
          </a:prstGeom>
          <a:solidFill>
            <a:srgbClr val="9BC850"/>
          </a:solidFill>
        </p:spPr>
        <p:txBody>
          <a:bodyPr vert="horz" wrap="square" lIns="0" tIns="267335" rIns="0" bIns="0" rtlCol="0">
            <a:spAutoFit/>
          </a:bodyPr>
          <a:lstStyle/>
          <a:p>
            <a:pPr marL="790575" marR="782955" lvl="0" indent="544195" algn="l" defTabSz="914400" rtl="0" eaLnBrk="1" fontAlgn="auto" latinLnBrk="0" hangingPunct="1">
              <a:lnSpc>
                <a:spcPct val="162200"/>
              </a:lnSpc>
              <a:spcBef>
                <a:spcPts val="2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Certificate </a:t>
            </a:r>
            <a:r>
              <a:rPr kumimoji="0" sz="36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SSH</a:t>
            </a:r>
            <a:r>
              <a:rPr kumimoji="0" sz="360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6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24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3600" b="1" i="0" u="none" strike="noStrike" kern="1200" cap="none" spc="-25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3600" b="1" i="0" u="none" strike="noStrike" kern="1200" cap="none" spc="-1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3600" b="1" i="0" u="none" strike="noStrike" kern="1200" cap="none" spc="-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3600" b="1" i="0" u="none" strike="noStrike" kern="1200" cap="none" spc="1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af</a:t>
            </a:r>
            <a:r>
              <a:rPr kumimoji="0" sz="360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7300" y="6170143"/>
            <a:ext cx="4989830" cy="2686050"/>
          </a:xfrm>
          <a:prstGeom prst="rect">
            <a:avLst/>
          </a:prstGeom>
          <a:solidFill>
            <a:srgbClr val="675BA7"/>
          </a:solidFill>
        </p:spPr>
        <p:txBody>
          <a:bodyPr vert="horz" wrap="square" lIns="0" tIns="79375" rIns="0" bIns="0" rtlCol="0">
            <a:spAutoFit/>
          </a:bodyPr>
          <a:lstStyle/>
          <a:p>
            <a:pPr marL="682625" marR="675640" lvl="0" indent="964565" algn="l" defTabSz="914400" rtl="0" eaLnBrk="1" fontAlgn="auto" latinLnBrk="0" hangingPunct="1">
              <a:lnSpc>
                <a:spcPts val="7009"/>
              </a:lnSpc>
              <a:spcBef>
                <a:spcPts val="6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6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Identity </a:t>
            </a:r>
            <a:r>
              <a:rPr kumimoji="0" sz="3600" b="1" i="0" u="none" strike="noStrike" kern="1200" cap="none" spc="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Active</a:t>
            </a:r>
            <a:r>
              <a:rPr kumimoji="0" sz="3600" b="1" i="0" u="none" strike="noStrike" kern="1200" cap="none" spc="-1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Directory,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36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OpenLDAP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41230" y="6170143"/>
            <a:ext cx="4989830" cy="2686050"/>
          </a:xfrm>
          <a:prstGeom prst="rect">
            <a:avLst/>
          </a:prstGeom>
          <a:solidFill>
            <a:srgbClr val="2D2D2D"/>
          </a:solidFill>
        </p:spPr>
        <p:txBody>
          <a:bodyPr vert="horz" wrap="square" lIns="0" tIns="267335" rIns="0" bIns="0" rtlCol="0">
            <a:spAutoFit/>
          </a:bodyPr>
          <a:lstStyle/>
          <a:p>
            <a:pPr marL="855344" marR="847725" lvl="0" indent="878840" algn="l" defTabSz="914400" rtl="0" eaLnBrk="1" fontAlgn="auto" latinLnBrk="0" hangingPunct="1">
              <a:lnSpc>
                <a:spcPct val="162200"/>
              </a:lnSpc>
              <a:spcBef>
                <a:spcPts val="2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1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Tokens </a:t>
            </a:r>
            <a:r>
              <a:rPr kumimoji="0" sz="3600" b="1" i="0" u="none" strike="noStrike" kern="1200" cap="none" spc="-10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Consul,</a:t>
            </a:r>
            <a:r>
              <a:rPr kumimoji="0" sz="3600" b="1" i="0" u="none" strike="noStrike" kern="1200" cap="none" spc="-1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Nomad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805D78-C88A-4577-083D-E67F0B248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6" name="Picture 11">
            <a:extLst>
              <a:ext uri="{FF2B5EF4-FFF2-40B4-BE49-F238E27FC236}">
                <a16:creationId xmlns:a16="http://schemas.microsoft.com/office/drawing/2014/main" id="{576CA3D3-DF0E-5362-FD4C-D3C87BAA5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77CE20-3588-0B18-E16E-174D683D90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B174A2-C4CB-1289-1594-D21152F8D4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C1CB0A-B47C-E2C1-16E0-AFA56E144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037950"/>
            <a:ext cx="16230600" cy="83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0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6440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95132" y="754380"/>
            <a:ext cx="8300084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D</a:t>
            </a:r>
            <a:r>
              <a:rPr spc="-110" dirty="0"/>
              <a:t>y</a:t>
            </a:r>
            <a:r>
              <a:rPr spc="110" dirty="0"/>
              <a:t>n</a:t>
            </a:r>
            <a:r>
              <a:rPr spc="-165" dirty="0"/>
              <a:t>a</a:t>
            </a:r>
            <a:r>
              <a:rPr spc="50" dirty="0"/>
              <a:t>mic</a:t>
            </a:r>
            <a:r>
              <a:rPr spc="-130" dirty="0"/>
              <a:t> </a:t>
            </a:r>
            <a:r>
              <a:rPr spc="-15" dirty="0"/>
              <a:t>v</a:t>
            </a:r>
            <a:r>
              <a:rPr spc="-254" dirty="0"/>
              <a:t>s</a:t>
            </a:r>
            <a:r>
              <a:rPr spc="-650" dirty="0"/>
              <a:t>.</a:t>
            </a:r>
            <a:r>
              <a:rPr spc="-120" dirty="0"/>
              <a:t> </a:t>
            </a:r>
            <a:r>
              <a:rPr spc="-565" dirty="0"/>
              <a:t>S</a:t>
            </a:r>
            <a:r>
              <a:rPr spc="370" dirty="0"/>
              <a:t>t</a:t>
            </a:r>
            <a:r>
              <a:rPr spc="-240" dirty="0"/>
              <a:t>a</a:t>
            </a:r>
            <a:r>
              <a:rPr spc="440" dirty="0"/>
              <a:t>t</a:t>
            </a:r>
            <a:r>
              <a:rPr spc="80" dirty="0"/>
              <a:t>ic</a:t>
            </a:r>
            <a:r>
              <a:rPr spc="-130" dirty="0"/>
              <a:t> </a:t>
            </a:r>
            <a:r>
              <a:rPr spc="-565" dirty="0"/>
              <a:t>S</a:t>
            </a:r>
            <a:r>
              <a:rPr spc="135" dirty="0"/>
              <a:t>e</a:t>
            </a:r>
            <a:r>
              <a:rPr spc="114" dirty="0"/>
              <a:t>c</a:t>
            </a:r>
            <a:r>
              <a:rPr spc="210" dirty="0"/>
              <a:t>re</a:t>
            </a:r>
            <a:r>
              <a:rPr spc="55" dirty="0"/>
              <a:t>t</a:t>
            </a:r>
            <a:r>
              <a:rPr spc="-250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3307378"/>
            <a:ext cx="5245100" cy="50898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86040" y="2502915"/>
            <a:ext cx="7570470" cy="6566534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Static</a:t>
            </a:r>
            <a:r>
              <a:rPr kumimoji="0" sz="3400" b="1" i="0" u="none" strike="noStrike" kern="1200" cap="none" spc="-9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secrets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2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existing</a:t>
            </a:r>
            <a:r>
              <a:rPr kumimoji="0" sz="3400" b="1" i="0" u="none" strike="noStrike" kern="1200" cap="none" spc="-8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securely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935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Manual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lifecycle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Key/Value</a:t>
            </a:r>
            <a:r>
              <a:rPr kumimoji="0" sz="3400" b="1" i="0" u="none" strike="noStrike" kern="1200" cap="none" spc="-10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engine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7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-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Dynamic</a:t>
            </a:r>
            <a:r>
              <a:rPr kumimoji="0" sz="3400" b="1" i="0" u="none" strike="noStrike" kern="1200" cap="none" spc="-9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secrets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935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4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Generate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demand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820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-4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Lease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issued </a:t>
            </a:r>
            <a:r>
              <a:rPr kumimoji="0" sz="3400" b="1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Automatic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lifecycle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management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935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Majority</a:t>
            </a:r>
            <a:r>
              <a:rPr kumimoji="0" sz="3400" b="1" i="0" u="none" strike="noStrike" kern="1200" cap="none" spc="-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3400" b="1" i="0" u="none" strike="noStrike" kern="1200" cap="none" spc="-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secrets</a:t>
            </a:r>
            <a:r>
              <a:rPr kumimoji="0" sz="3400" b="1" i="0" u="none" strike="noStrike" kern="1200" cap="none" spc="-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engines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802640" marR="0" lvl="0" indent="-433705" algn="l" defTabSz="914400" rtl="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 typeface="Lucida Sans Unicode"/>
              <a:buChar char="-"/>
              <a:tabLst>
                <a:tab pos="802640" algn="l"/>
              </a:tabLst>
              <a:defRPr/>
            </a:pPr>
            <a:r>
              <a:rPr kumimoji="0" sz="3400" b="1" i="0" u="none" strike="noStrike" kern="1200" cap="none" spc="-5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Consul</a:t>
            </a:r>
            <a:r>
              <a:rPr kumimoji="0" sz="3400" b="1" i="0" u="none" strike="noStrike" kern="1200" cap="none" spc="-8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engine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09699E-0F9E-E5B1-3D9F-76A41A932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CC214E72-54E7-1CD5-FAEC-6C65750CC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3503BB-D73E-F6FE-1C83-91226A694E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6AF8EA-5944-3ADD-4761-19998368CF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59319" y="629412"/>
            <a:ext cx="93681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solidFill>
                  <a:srgbClr val="FFFFFF"/>
                </a:solidFill>
              </a:rPr>
              <a:t>Working</a:t>
            </a:r>
            <a:r>
              <a:rPr spc="-150" dirty="0">
                <a:solidFill>
                  <a:srgbClr val="FFFFFF"/>
                </a:solidFill>
              </a:rPr>
              <a:t> </a:t>
            </a:r>
            <a:r>
              <a:rPr spc="70" dirty="0">
                <a:solidFill>
                  <a:srgbClr val="FFFFFF"/>
                </a:solidFill>
              </a:rPr>
              <a:t>with</a:t>
            </a:r>
            <a:r>
              <a:rPr spc="-150" dirty="0">
                <a:solidFill>
                  <a:srgbClr val="FFFFFF"/>
                </a:solidFill>
              </a:rPr>
              <a:t> </a:t>
            </a:r>
            <a:r>
              <a:rPr spc="-15" dirty="0">
                <a:solidFill>
                  <a:srgbClr val="FFFFFF"/>
                </a:solidFill>
              </a:rPr>
              <a:t>Secrets</a:t>
            </a:r>
            <a:r>
              <a:rPr spc="-145" dirty="0">
                <a:solidFill>
                  <a:srgbClr val="FFFFFF"/>
                </a:solidFill>
              </a:rPr>
              <a:t> </a:t>
            </a:r>
            <a:r>
              <a:rPr spc="-45" dirty="0">
                <a:solidFill>
                  <a:srgbClr val="FFFFFF"/>
                </a:solidFill>
              </a:rPr>
              <a:t>Engines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22" y="2016252"/>
            <a:ext cx="443738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existing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engines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022" y="4238244"/>
            <a:ext cx="5826125" cy="1894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Enable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new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secrets engine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ts val="5810"/>
              </a:lnSpc>
              <a:spcBef>
                <a:spcPts val="4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 enable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TYPE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enable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–path=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mcu-kv</a:t>
            </a:r>
            <a:r>
              <a:rPr kumimoji="0" lang="en-IN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022" y="7197852"/>
            <a:ext cx="10029825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5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2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Tune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engine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setting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tune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9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PATH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secrets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tune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–description="</a:t>
            </a:r>
            <a:r>
              <a:rPr kumimoji="0" lang="en-IN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Marvel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Default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KV"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lang="en-IN" sz="2600" spc="-5" dirty="0" err="1">
                <a:solidFill>
                  <a:srgbClr val="F15B2A"/>
                </a:solidFill>
                <a:latin typeface="Arial MT"/>
                <a:cs typeface="Arial MT"/>
              </a:rPr>
              <a:t>mcu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57C29B6-7C98-1272-20FE-4210EE9A5A5B}"/>
              </a:ext>
            </a:extLst>
          </p:cNvPr>
          <p:cNvSpPr txBox="1"/>
          <p:nvPr/>
        </p:nvSpPr>
        <p:spPr>
          <a:xfrm>
            <a:off x="8271038" y="2016252"/>
            <a:ext cx="6603365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Move</a:t>
            </a:r>
            <a:r>
              <a:rPr sz="2600" spc="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an</a:t>
            </a:r>
            <a:r>
              <a:rPr sz="2600" spc="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existing</a:t>
            </a:r>
            <a:r>
              <a:rPr sz="2600" spc="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secrets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engine</a:t>
            </a:r>
            <a:endParaRPr sz="2600" dirty="0">
              <a:latin typeface="Arial MT"/>
              <a:cs typeface="Arial MT"/>
            </a:endParaRPr>
          </a:p>
          <a:p>
            <a:pPr marL="12700" marR="5080">
              <a:lnSpc>
                <a:spcPts val="5900"/>
              </a:lnSpc>
              <a:spcBef>
                <a:spcPts val="34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secrets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move</a:t>
            </a:r>
            <a:r>
              <a:rPr sz="2600" spc="1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SOURCE</a:t>
            </a:r>
            <a:r>
              <a:rPr sz="2600" spc="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DEST </a:t>
            </a:r>
            <a:r>
              <a:rPr sz="2600" spc="-70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secrets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move</a:t>
            </a:r>
            <a:r>
              <a:rPr sz="2600" spc="1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lang="en-IN" sz="2600" spc="-5" dirty="0" err="1">
                <a:solidFill>
                  <a:srgbClr val="F15B2A"/>
                </a:solidFill>
                <a:latin typeface="Arial MT"/>
                <a:cs typeface="Arial MT"/>
              </a:rPr>
              <a:t>mcu-kv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lang="en-IN" sz="2600" spc="-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lang="en-IN" sz="2600" spc="-5" dirty="0" err="1">
                <a:solidFill>
                  <a:srgbClr val="F15B2A"/>
                </a:solidFill>
                <a:latin typeface="Arial MT"/>
                <a:cs typeface="Arial MT"/>
              </a:rPr>
              <a:t>mcu-kv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196F2A1-BF94-AEC4-31A7-0D26EDE5E337}"/>
              </a:ext>
            </a:extLst>
          </p:cNvPr>
          <p:cNvSpPr txBox="1"/>
          <p:nvPr/>
        </p:nvSpPr>
        <p:spPr>
          <a:xfrm>
            <a:off x="8271038" y="4937887"/>
            <a:ext cx="5288915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Disable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 a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secrets engine</a:t>
            </a:r>
            <a:endParaRPr sz="2600" dirty="0">
              <a:latin typeface="Arial MT"/>
              <a:cs typeface="Arial MT"/>
            </a:endParaRPr>
          </a:p>
          <a:p>
            <a:pPr marL="12700" marR="5080">
              <a:lnSpc>
                <a:spcPts val="5810"/>
              </a:lnSpc>
              <a:spcBef>
                <a:spcPts val="439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secrets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disable</a:t>
            </a:r>
            <a:r>
              <a:rPr sz="2600" spc="1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95" dirty="0">
                <a:solidFill>
                  <a:srgbClr val="F15B2A"/>
                </a:solidFill>
                <a:latin typeface="Arial MT"/>
                <a:cs typeface="Arial MT"/>
              </a:rPr>
              <a:t>PATH </a:t>
            </a:r>
            <a:r>
              <a:rPr sz="2600" spc="-70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secrets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disable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lang="en-IN" sz="2600" spc="-5" dirty="0" err="1">
                <a:solidFill>
                  <a:srgbClr val="F15B2A"/>
                </a:solidFill>
                <a:latin typeface="Arial MT"/>
                <a:cs typeface="Arial MT"/>
              </a:rPr>
              <a:t>mcu-kv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1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26F1B1-68B7-5272-6038-D5E7D4AB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08654" y="629412"/>
            <a:ext cx="118706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>
                <a:solidFill>
                  <a:srgbClr val="FFFFFF"/>
                </a:solidFill>
              </a:rPr>
              <a:t>Interacting</a:t>
            </a:r>
            <a:r>
              <a:rPr spc="-135" dirty="0">
                <a:solidFill>
                  <a:srgbClr val="FFFFFF"/>
                </a:solidFill>
              </a:rPr>
              <a:t> </a:t>
            </a:r>
            <a:r>
              <a:rPr spc="75" dirty="0">
                <a:solidFill>
                  <a:srgbClr val="FFFFFF"/>
                </a:solidFill>
              </a:rPr>
              <a:t>with</a:t>
            </a:r>
            <a:r>
              <a:rPr spc="-140" dirty="0">
                <a:solidFill>
                  <a:srgbClr val="FFFFFF"/>
                </a:solidFill>
              </a:rPr>
              <a:t> </a:t>
            </a:r>
            <a:r>
              <a:rPr spc="190" dirty="0">
                <a:solidFill>
                  <a:srgbClr val="FFFFFF"/>
                </a:solidFill>
              </a:rPr>
              <a:t>the</a:t>
            </a:r>
            <a:r>
              <a:rPr spc="-125" dirty="0">
                <a:solidFill>
                  <a:srgbClr val="FFFFFF"/>
                </a:solidFill>
              </a:rPr>
              <a:t> </a:t>
            </a:r>
            <a:r>
              <a:rPr spc="-210" dirty="0">
                <a:solidFill>
                  <a:srgbClr val="FFFFFF"/>
                </a:solidFill>
              </a:rPr>
              <a:t>Key</a:t>
            </a:r>
            <a:r>
              <a:rPr spc="-130" dirty="0">
                <a:solidFill>
                  <a:srgbClr val="FFFFFF"/>
                </a:solidFill>
              </a:rPr>
              <a:t> </a:t>
            </a:r>
            <a:r>
              <a:rPr spc="-80" dirty="0">
                <a:solidFill>
                  <a:srgbClr val="FFFFFF"/>
                </a:solidFill>
              </a:rPr>
              <a:t>Value</a:t>
            </a:r>
            <a:r>
              <a:rPr spc="-12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Engine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22" y="2196083"/>
            <a:ext cx="8091170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Writing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secret value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 put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ons]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KEY</a:t>
            </a:r>
            <a:r>
              <a:rPr kumimoji="0" sz="2600" b="0" i="0" u="none" strike="noStrike" kern="1200" cap="none" spc="-4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600" b="0" i="0" u="none" strike="noStrike" kern="1200" cap="none" spc="-1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6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600" b="0" i="0" u="none" strike="noStrike" kern="1200" cap="none" spc="-1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V]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put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mcu-kv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/apikeys/d101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token=1234567890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022" y="4988052"/>
            <a:ext cx="4362450" cy="17340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Listing secret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keys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762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list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9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PATH </a:t>
            </a:r>
            <a:r>
              <a:rPr kumimoji="0" sz="2600" b="0" i="0" u="none" strike="noStrike" kern="1200" cap="none" spc="-9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mcu-kv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/apikeys/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1022" y="7795259"/>
            <a:ext cx="6873875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Reading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secret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value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KEY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–version=1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mcu-kv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/apikeys/d101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90415455-3CEB-FB75-B1E5-A952A5CE7D39}"/>
              </a:ext>
            </a:extLst>
          </p:cNvPr>
          <p:cNvSpPr txBox="1"/>
          <p:nvPr/>
        </p:nvSpPr>
        <p:spPr>
          <a:xfrm>
            <a:off x="9448800" y="2104643"/>
            <a:ext cx="7480300" cy="19364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Deleting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value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 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kv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 delete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KEY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kv</a:t>
            </a:r>
            <a:r>
              <a:rPr sz="2600" spc="1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delete</a:t>
            </a:r>
            <a:r>
              <a:rPr sz="2600" spc="2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–versions=1</a:t>
            </a:r>
            <a:r>
              <a:rPr sz="260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mcu-kv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/apikeys/d101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706EBFDA-9C4B-0605-36F7-D87683040D2A}"/>
              </a:ext>
            </a:extLst>
          </p:cNvPr>
          <p:cNvSpPr txBox="1"/>
          <p:nvPr/>
        </p:nvSpPr>
        <p:spPr>
          <a:xfrm>
            <a:off x="9357677" y="4923917"/>
            <a:ext cx="7662545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Destroying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a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value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 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kv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destroy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15B2A"/>
                </a:solidFill>
                <a:latin typeface="Arial MT"/>
                <a:cs typeface="Arial MT"/>
              </a:rPr>
              <a:t>KEY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2A9FBC"/>
                </a:solidFill>
                <a:latin typeface="Arial MT"/>
                <a:cs typeface="Arial MT"/>
              </a:rPr>
              <a:t>kv</a:t>
            </a:r>
            <a:r>
              <a:rPr sz="2600" spc="1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destroy</a:t>
            </a:r>
            <a:r>
              <a:rPr sz="2600" spc="2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–versions=1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kumimoji="0" lang="en-IN" sz="2600" b="0" i="0" u="none" strike="noStrike" kern="1200" cap="none" spc="-5" normalizeH="0" baseline="0" noProof="0" dirty="0" err="1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mcu-kv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/apikeys/d101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9FFA66-C06A-8FD4-0357-ED6247D5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5979" y="629412"/>
            <a:ext cx="109962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>
                <a:solidFill>
                  <a:srgbClr val="FFFFFF"/>
                </a:solidFill>
              </a:rPr>
              <a:t>Interacting</a:t>
            </a:r>
            <a:r>
              <a:rPr spc="-140" dirty="0">
                <a:solidFill>
                  <a:srgbClr val="FFFFFF"/>
                </a:solidFill>
              </a:rPr>
              <a:t> </a:t>
            </a:r>
            <a:r>
              <a:rPr spc="75" dirty="0">
                <a:solidFill>
                  <a:srgbClr val="FFFFFF"/>
                </a:solidFill>
              </a:rPr>
              <a:t>with</a:t>
            </a:r>
            <a:r>
              <a:rPr spc="-140" dirty="0">
                <a:solidFill>
                  <a:srgbClr val="FFFFFF"/>
                </a:solidFill>
              </a:rPr>
              <a:t> </a:t>
            </a:r>
            <a:r>
              <a:rPr spc="190" dirty="0">
                <a:solidFill>
                  <a:srgbClr val="FFFFFF"/>
                </a:solidFill>
              </a:rPr>
              <a:t>the</a:t>
            </a:r>
            <a:r>
              <a:rPr spc="-1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Consul</a:t>
            </a:r>
            <a:r>
              <a:rPr spc="-130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Engine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22" y="3494532"/>
            <a:ext cx="10068560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to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configure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roles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4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ROLE_PATH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[SETTINGS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K=V]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consul/roles/my-role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name=my-role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policies=consul-policy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022" y="6451091"/>
            <a:ext cx="5687060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read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retrieve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credentials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read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4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CRED_PATH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read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consul/creds/my-role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60E33D-AA15-2F06-14F4-01DAF5C40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58015" y="629412"/>
            <a:ext cx="837120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solidFill>
                  <a:srgbClr val="FFFFFF"/>
                </a:solidFill>
              </a:rPr>
              <a:t>Using</a:t>
            </a:r>
            <a:r>
              <a:rPr spc="-155" dirty="0">
                <a:solidFill>
                  <a:srgbClr val="FFFFFF"/>
                </a:solidFill>
              </a:rPr>
              <a:t> </a:t>
            </a:r>
            <a:r>
              <a:rPr spc="-75" dirty="0">
                <a:solidFill>
                  <a:srgbClr val="FFFFFF"/>
                </a:solidFill>
              </a:rPr>
              <a:t>Response</a:t>
            </a:r>
            <a:r>
              <a:rPr spc="-150" dirty="0">
                <a:solidFill>
                  <a:srgbClr val="FFFFFF"/>
                </a:solidFill>
              </a:rPr>
              <a:t> </a:t>
            </a:r>
            <a:r>
              <a:rPr spc="25" dirty="0">
                <a:solidFill>
                  <a:srgbClr val="FFFFFF"/>
                </a:solidFill>
              </a:rPr>
              <a:t>Wrapping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1022" y="3494532"/>
            <a:ext cx="8286750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Request wrapping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any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command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command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–wrap-ttl=&lt;duration&gt; </a:t>
            </a:r>
            <a:r>
              <a:rPr kumimoji="0" sz="2600" b="0" i="0" u="none" strike="noStrike" kern="1200" cap="none" spc="-9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PATH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get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–wrap-ttl=&lt;duration&gt;</a:t>
            </a:r>
            <a:r>
              <a:rPr kumimoji="0" sz="2600" b="0" i="0" u="none" strike="noStrike" kern="120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GloboKV/apikeys/d101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022" y="6451091"/>
            <a:ext cx="7209790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Unwrap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using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the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issued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token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unwrap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TOKEN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]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unwrap</a:t>
            </a:r>
            <a:r>
              <a:rPr kumimoji="0" sz="2600" b="0" i="0" u="none" strike="noStrike" kern="1200" cap="none" spc="20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s.a1xgFuJZgw1KJPY2MGUPdMLw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A514AB-9FA3-F134-4DF2-73D6CD42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2383" y="2236627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2383" y="4202620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2383" y="6171728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72383" y="8140835"/>
            <a:ext cx="0" cy="1465580"/>
          </a:xfrm>
          <a:custGeom>
            <a:avLst/>
            <a:gdLst/>
            <a:ahLst/>
            <a:cxnLst/>
            <a:rect l="l" t="t" r="r" b="b"/>
            <a:pathLst>
              <a:path h="1465579">
                <a:moveTo>
                  <a:pt x="0" y="0"/>
                </a:moveTo>
                <a:lnTo>
                  <a:pt x="1" y="146525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K</a:t>
            </a:r>
            <a:r>
              <a:rPr spc="-250" dirty="0"/>
              <a:t>e</a:t>
            </a:r>
            <a:r>
              <a:rPr spc="-20" dirty="0"/>
              <a:t>y</a:t>
            </a:r>
            <a:r>
              <a:rPr spc="-125" dirty="0"/>
              <a:t> </a:t>
            </a:r>
            <a:r>
              <a:rPr spc="-710" dirty="0"/>
              <a:t>T</a:t>
            </a:r>
            <a:r>
              <a:rPr spc="-165" dirty="0"/>
              <a:t>a</a:t>
            </a:r>
            <a:r>
              <a:rPr spc="-325" dirty="0"/>
              <a:t>k</a:t>
            </a:r>
            <a:r>
              <a:rPr spc="20" dirty="0"/>
              <a:t>e</a:t>
            </a:r>
            <a:r>
              <a:rPr spc="-210" dirty="0"/>
              <a:t>a</a:t>
            </a:r>
            <a:r>
              <a:rPr spc="-200" dirty="0"/>
              <a:t>w</a:t>
            </a:r>
            <a:r>
              <a:rPr spc="-165" dirty="0"/>
              <a:t>a</a:t>
            </a:r>
            <a:r>
              <a:rPr spc="-15" dirty="0"/>
              <a:t>y</a:t>
            </a:r>
            <a:r>
              <a:rPr spc="-250" dirty="0"/>
              <a:t>s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818" y="2274887"/>
            <a:ext cx="1397000" cy="139700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562100" marR="897890">
              <a:lnSpc>
                <a:spcPts val="3790"/>
              </a:lnSpc>
              <a:spcBef>
                <a:spcPts val="265"/>
              </a:spcBef>
            </a:pPr>
            <a:r>
              <a:rPr spc="-10" dirty="0"/>
              <a:t>Secrets</a:t>
            </a:r>
            <a:r>
              <a:rPr spc="-45" dirty="0"/>
              <a:t> </a:t>
            </a:r>
            <a:r>
              <a:rPr spc="-20" dirty="0"/>
              <a:t>engines</a:t>
            </a:r>
            <a:r>
              <a:rPr spc="-45" dirty="0"/>
              <a:t> </a:t>
            </a:r>
            <a:r>
              <a:rPr spc="10" dirty="0"/>
              <a:t>are</a:t>
            </a:r>
            <a:r>
              <a:rPr spc="-35" dirty="0"/>
              <a:t> </a:t>
            </a:r>
            <a:r>
              <a:rPr spc="5" dirty="0"/>
              <a:t>Vault</a:t>
            </a:r>
            <a:r>
              <a:rPr spc="-45" dirty="0"/>
              <a:t> </a:t>
            </a:r>
            <a:r>
              <a:rPr spc="25" dirty="0"/>
              <a:t>plug-in</a:t>
            </a:r>
            <a:r>
              <a:rPr spc="-40" dirty="0"/>
              <a:t> </a:t>
            </a:r>
            <a:r>
              <a:rPr spc="80" dirty="0"/>
              <a:t>that</a:t>
            </a:r>
            <a:r>
              <a:rPr spc="-45" dirty="0"/>
              <a:t> </a:t>
            </a:r>
            <a:r>
              <a:rPr spc="10" dirty="0"/>
              <a:t>can</a:t>
            </a:r>
            <a:r>
              <a:rPr spc="-40" dirty="0"/>
              <a:t> </a:t>
            </a:r>
            <a:r>
              <a:rPr spc="-35" dirty="0"/>
              <a:t>store,</a:t>
            </a:r>
            <a:r>
              <a:rPr spc="-45" dirty="0"/>
              <a:t> </a:t>
            </a:r>
            <a:r>
              <a:rPr spc="20" dirty="0"/>
              <a:t>generate,</a:t>
            </a:r>
            <a:r>
              <a:rPr spc="-45" dirty="0"/>
              <a:t> </a:t>
            </a:r>
            <a:r>
              <a:rPr spc="-10" dirty="0"/>
              <a:t>and </a:t>
            </a:r>
            <a:r>
              <a:rPr spc="-869" dirty="0"/>
              <a:t> </a:t>
            </a:r>
            <a:r>
              <a:rPr spc="40" dirty="0"/>
              <a:t>encrypt</a:t>
            </a:r>
            <a:r>
              <a:rPr spc="-60" dirty="0"/>
              <a:t> </a:t>
            </a:r>
            <a:r>
              <a:rPr spc="-10" dirty="0"/>
              <a:t>data.</a:t>
            </a:r>
          </a:p>
          <a:p>
            <a:pPr marL="1549400">
              <a:lnSpc>
                <a:spcPct val="100000"/>
              </a:lnSpc>
            </a:pPr>
            <a:endParaRPr sz="4500"/>
          </a:p>
          <a:p>
            <a:pPr marL="1562100" marR="5080">
              <a:lnSpc>
                <a:spcPts val="3790"/>
              </a:lnSpc>
              <a:spcBef>
                <a:spcPts val="2725"/>
              </a:spcBef>
            </a:pPr>
            <a:r>
              <a:rPr spc="20" dirty="0"/>
              <a:t>Static</a:t>
            </a:r>
            <a:r>
              <a:rPr spc="-45" dirty="0"/>
              <a:t> </a:t>
            </a:r>
            <a:r>
              <a:rPr spc="-10" dirty="0"/>
              <a:t>secrets</a:t>
            </a:r>
            <a:r>
              <a:rPr spc="-50" dirty="0"/>
              <a:t> </a:t>
            </a:r>
            <a:r>
              <a:rPr spc="-20" dirty="0"/>
              <a:t>engines</a:t>
            </a:r>
            <a:r>
              <a:rPr spc="-50" dirty="0"/>
              <a:t> </a:t>
            </a:r>
            <a:r>
              <a:rPr spc="-10" dirty="0"/>
              <a:t>store</a:t>
            </a:r>
            <a:r>
              <a:rPr spc="-45" dirty="0"/>
              <a:t> </a:t>
            </a:r>
            <a:r>
              <a:rPr spc="10" dirty="0"/>
              <a:t>external</a:t>
            </a:r>
            <a:r>
              <a:rPr spc="-45" dirty="0"/>
              <a:t> </a:t>
            </a:r>
            <a:r>
              <a:rPr spc="25" dirty="0"/>
              <a:t>data</a:t>
            </a:r>
            <a:r>
              <a:rPr spc="-40" dirty="0"/>
              <a:t> </a:t>
            </a:r>
            <a:r>
              <a:rPr spc="-35" dirty="0"/>
              <a:t>in</a:t>
            </a:r>
            <a:r>
              <a:rPr spc="-50" dirty="0"/>
              <a:t> </a:t>
            </a:r>
            <a:r>
              <a:rPr spc="-20" dirty="0"/>
              <a:t>Vault.</a:t>
            </a:r>
            <a:r>
              <a:rPr spc="-50" dirty="0"/>
              <a:t> </a:t>
            </a:r>
            <a:r>
              <a:rPr spc="-35" dirty="0"/>
              <a:t>Dynamic</a:t>
            </a:r>
            <a:r>
              <a:rPr spc="-45" dirty="0"/>
              <a:t> </a:t>
            </a:r>
            <a:r>
              <a:rPr spc="-10" dirty="0"/>
              <a:t>secrets </a:t>
            </a:r>
            <a:r>
              <a:rPr spc="-875" dirty="0"/>
              <a:t> </a:t>
            </a:r>
            <a:r>
              <a:rPr spc="-20" dirty="0"/>
              <a:t>engines</a:t>
            </a:r>
            <a:r>
              <a:rPr spc="-55" dirty="0"/>
              <a:t> </a:t>
            </a:r>
            <a:r>
              <a:rPr spc="45" dirty="0"/>
              <a:t>generate</a:t>
            </a:r>
            <a:r>
              <a:rPr spc="-50" dirty="0"/>
              <a:t> </a:t>
            </a:r>
            <a:r>
              <a:rPr spc="5" dirty="0"/>
              <a:t>credentials</a:t>
            </a:r>
            <a:r>
              <a:rPr spc="-55" dirty="0"/>
              <a:t> </a:t>
            </a:r>
            <a:r>
              <a:rPr spc="-40" dirty="0"/>
              <a:t>or</a:t>
            </a:r>
            <a:r>
              <a:rPr spc="-50" dirty="0"/>
              <a:t> </a:t>
            </a:r>
            <a:r>
              <a:rPr spc="25" dirty="0"/>
              <a:t>data</a:t>
            </a:r>
            <a:r>
              <a:rPr spc="-50" dirty="0"/>
              <a:t> </a:t>
            </a:r>
            <a:r>
              <a:rPr spc="-10" dirty="0"/>
              <a:t>and</a:t>
            </a:r>
            <a:r>
              <a:rPr spc="-55" dirty="0"/>
              <a:t> </a:t>
            </a:r>
            <a:r>
              <a:rPr dirty="0"/>
              <a:t>managed</a:t>
            </a:r>
            <a:r>
              <a:rPr spc="-55" dirty="0"/>
              <a:t> </a:t>
            </a:r>
            <a:r>
              <a:rPr spc="95" dirty="0"/>
              <a:t>the</a:t>
            </a:r>
            <a:r>
              <a:rPr spc="-45" dirty="0"/>
              <a:t> </a:t>
            </a:r>
            <a:r>
              <a:rPr dirty="0"/>
              <a:t>lifecycle.</a:t>
            </a:r>
          </a:p>
          <a:p>
            <a:pPr marL="1549400">
              <a:lnSpc>
                <a:spcPct val="100000"/>
              </a:lnSpc>
            </a:pPr>
            <a:endParaRPr sz="4500"/>
          </a:p>
          <a:p>
            <a:pPr marL="1562100" marR="2016760">
              <a:lnSpc>
                <a:spcPts val="3790"/>
              </a:lnSpc>
              <a:spcBef>
                <a:spcPts val="2750"/>
              </a:spcBef>
            </a:pPr>
            <a:r>
              <a:rPr spc="15" dirty="0"/>
              <a:t>The </a:t>
            </a:r>
            <a:r>
              <a:rPr spc="-55" dirty="0"/>
              <a:t>Transit </a:t>
            </a:r>
            <a:r>
              <a:rPr spc="20" dirty="0"/>
              <a:t>engine </a:t>
            </a:r>
            <a:r>
              <a:rPr spc="-35" dirty="0"/>
              <a:t>provides </a:t>
            </a:r>
            <a:r>
              <a:rPr spc="15" dirty="0"/>
              <a:t>encryption </a:t>
            </a:r>
            <a:r>
              <a:rPr spc="-125" dirty="0"/>
              <a:t>as </a:t>
            </a:r>
            <a:r>
              <a:rPr spc="-25" dirty="0"/>
              <a:t>a </a:t>
            </a:r>
            <a:r>
              <a:rPr spc="-15" dirty="0"/>
              <a:t>service </a:t>
            </a:r>
            <a:r>
              <a:rPr spc="-10" dirty="0"/>
              <a:t>for </a:t>
            </a:r>
            <a:r>
              <a:rPr spc="-5" dirty="0"/>
              <a:t> </a:t>
            </a:r>
            <a:r>
              <a:rPr spc="60" dirty="0"/>
              <a:t>encypt/decrypt,</a:t>
            </a:r>
            <a:r>
              <a:rPr spc="-55" dirty="0"/>
              <a:t> </a:t>
            </a:r>
            <a:r>
              <a:rPr dirty="0"/>
              <a:t>sign/verify,</a:t>
            </a:r>
            <a:r>
              <a:rPr spc="-55" dirty="0"/>
              <a:t> </a:t>
            </a:r>
            <a:r>
              <a:rPr spc="-10" dirty="0"/>
              <a:t>and</a:t>
            </a:r>
            <a:r>
              <a:rPr spc="-50" dirty="0"/>
              <a:t> </a:t>
            </a:r>
            <a:r>
              <a:rPr spc="-55" dirty="0"/>
              <a:t>hashing</a:t>
            </a:r>
            <a:r>
              <a:rPr spc="-50" dirty="0"/>
              <a:t> </a:t>
            </a:r>
            <a:r>
              <a:rPr spc="-40" dirty="0"/>
              <a:t>or</a:t>
            </a:r>
            <a:r>
              <a:rPr spc="-50" dirty="0"/>
              <a:t> </a:t>
            </a:r>
            <a:r>
              <a:rPr spc="-30" dirty="0"/>
              <a:t>random</a:t>
            </a:r>
            <a:r>
              <a:rPr spc="-50" dirty="0"/>
              <a:t> </a:t>
            </a:r>
            <a:r>
              <a:rPr spc="-10" dirty="0"/>
              <a:t>data.</a:t>
            </a:r>
          </a:p>
          <a:p>
            <a:pPr marL="1549400">
              <a:lnSpc>
                <a:spcPct val="100000"/>
              </a:lnSpc>
            </a:pPr>
            <a:endParaRPr sz="4500"/>
          </a:p>
          <a:p>
            <a:pPr marL="1562100" marR="100330">
              <a:lnSpc>
                <a:spcPts val="3790"/>
              </a:lnSpc>
              <a:spcBef>
                <a:spcPts val="2735"/>
              </a:spcBef>
            </a:pPr>
            <a:r>
              <a:rPr spc="-10" dirty="0"/>
              <a:t>Secrets</a:t>
            </a:r>
            <a:r>
              <a:rPr spc="-55" dirty="0"/>
              <a:t> </a:t>
            </a:r>
            <a:r>
              <a:rPr spc="-20" dirty="0"/>
              <a:t>engines</a:t>
            </a:r>
            <a:r>
              <a:rPr spc="-50" dirty="0"/>
              <a:t> </a:t>
            </a:r>
            <a:r>
              <a:rPr spc="-25" dirty="0"/>
              <a:t>must</a:t>
            </a:r>
            <a:r>
              <a:rPr spc="-55" dirty="0"/>
              <a:t> </a:t>
            </a:r>
            <a:r>
              <a:rPr spc="60" dirty="0"/>
              <a:t>be</a:t>
            </a:r>
            <a:r>
              <a:rPr spc="-45" dirty="0"/>
              <a:t> </a:t>
            </a:r>
            <a:r>
              <a:rPr dirty="0"/>
              <a:t>enabled,</a:t>
            </a:r>
            <a:r>
              <a:rPr spc="-50" dirty="0"/>
              <a:t> </a:t>
            </a:r>
            <a:r>
              <a:rPr spc="25" dirty="0"/>
              <a:t>tuned,</a:t>
            </a:r>
            <a:r>
              <a:rPr spc="-55" dirty="0"/>
              <a:t> </a:t>
            </a:r>
            <a:r>
              <a:rPr spc="-10" dirty="0"/>
              <a:t>and</a:t>
            </a:r>
            <a:r>
              <a:rPr spc="-50" dirty="0"/>
              <a:t> </a:t>
            </a:r>
            <a:r>
              <a:rPr spc="-5" dirty="0"/>
              <a:t>configured.</a:t>
            </a:r>
            <a:r>
              <a:rPr spc="-50" dirty="0"/>
              <a:t> </a:t>
            </a:r>
            <a:r>
              <a:rPr dirty="0"/>
              <a:t>They</a:t>
            </a:r>
            <a:r>
              <a:rPr spc="-55" dirty="0"/>
              <a:t> </a:t>
            </a:r>
            <a:r>
              <a:rPr spc="10" dirty="0"/>
              <a:t>can </a:t>
            </a:r>
            <a:r>
              <a:rPr spc="-869" dirty="0"/>
              <a:t> </a:t>
            </a:r>
            <a:r>
              <a:rPr spc="60" dirty="0"/>
              <a:t>be</a:t>
            </a:r>
            <a:r>
              <a:rPr spc="-55" dirty="0"/>
              <a:t> </a:t>
            </a:r>
            <a:r>
              <a:rPr spc="-30" dirty="0"/>
              <a:t>moved,</a:t>
            </a:r>
            <a:r>
              <a:rPr spc="-55" dirty="0"/>
              <a:t> </a:t>
            </a:r>
            <a:r>
              <a:rPr spc="75" dirty="0"/>
              <a:t>but</a:t>
            </a:r>
            <a:r>
              <a:rPr spc="-55" dirty="0"/>
              <a:t> </a:t>
            </a:r>
            <a:r>
              <a:rPr spc="-35" dirty="0"/>
              <a:t>will</a:t>
            </a:r>
            <a:r>
              <a:rPr spc="-50" dirty="0"/>
              <a:t> </a:t>
            </a:r>
            <a:r>
              <a:rPr spc="-55" dirty="0"/>
              <a:t>lose</a:t>
            </a:r>
            <a:r>
              <a:rPr spc="-50" dirty="0"/>
              <a:t> </a:t>
            </a:r>
            <a:r>
              <a:rPr spc="-45" dirty="0"/>
              <a:t>all</a:t>
            </a:r>
            <a:r>
              <a:rPr spc="-50" dirty="0"/>
              <a:t> </a:t>
            </a:r>
            <a:r>
              <a:rPr spc="-20" dirty="0"/>
              <a:t>lease</a:t>
            </a:r>
            <a:r>
              <a:rPr spc="-55" dirty="0"/>
              <a:t> </a:t>
            </a:r>
            <a:r>
              <a:rPr spc="-10" dirty="0"/>
              <a:t>data.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5" y="4240212"/>
            <a:ext cx="1398587" cy="13985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5" y="6208712"/>
            <a:ext cx="1398587" cy="13985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5" y="8178800"/>
            <a:ext cx="1398587" cy="13985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58AC51-CB3A-9C7F-8EF4-0C1E2AAA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C976E630-1991-03F4-37CF-0A88E74E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5F6208-D180-A811-FA7E-7F191A0503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15141F-6FF2-DACD-BF40-7CC7B042BE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4591" y="2478771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64591" y="4934047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4591" y="7335977"/>
            <a:ext cx="0" cy="2011680"/>
          </a:xfrm>
          <a:custGeom>
            <a:avLst/>
            <a:gdLst/>
            <a:ahLst/>
            <a:cxnLst/>
            <a:rect l="l" t="t" r="r" b="b"/>
            <a:pathLst>
              <a:path h="2011679">
                <a:moveTo>
                  <a:pt x="0" y="0"/>
                </a:moveTo>
                <a:lnTo>
                  <a:pt x="1" y="2011680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K</a:t>
            </a:r>
            <a:r>
              <a:rPr spc="-250" dirty="0"/>
              <a:t>e</a:t>
            </a:r>
            <a:r>
              <a:rPr spc="-20" dirty="0"/>
              <a:t>y</a:t>
            </a:r>
            <a:r>
              <a:rPr spc="-125" dirty="0"/>
              <a:t> </a:t>
            </a:r>
            <a:r>
              <a:rPr spc="-710" dirty="0"/>
              <a:t>T</a:t>
            </a:r>
            <a:r>
              <a:rPr spc="-165" dirty="0"/>
              <a:t>a</a:t>
            </a:r>
            <a:r>
              <a:rPr spc="-325" dirty="0"/>
              <a:t>k</a:t>
            </a:r>
            <a:r>
              <a:rPr spc="20" dirty="0"/>
              <a:t>e</a:t>
            </a:r>
            <a:r>
              <a:rPr spc="-210" dirty="0"/>
              <a:t>a</a:t>
            </a:r>
            <a:r>
              <a:rPr spc="-200" dirty="0"/>
              <a:t>w</a:t>
            </a:r>
            <a:r>
              <a:rPr spc="-165" dirty="0"/>
              <a:t>a</a:t>
            </a:r>
            <a:r>
              <a:rPr spc="-15" dirty="0"/>
              <a:t>y</a:t>
            </a:r>
            <a:r>
              <a:rPr spc="-250" dirty="0"/>
              <a:t>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118" y="2625725"/>
            <a:ext cx="1717675" cy="1717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27807" y="2970276"/>
            <a:ext cx="12624435" cy="998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3829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Value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engine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two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versions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own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38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3200" b="0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3200" b="0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kv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7325" y="5080000"/>
            <a:ext cx="1719262" cy="171926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27807" y="5426964"/>
            <a:ext cx="12331700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79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3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Interacting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secrets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engines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9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9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uses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read, </a:t>
            </a:r>
            <a:r>
              <a:rPr kumimoji="0" sz="3200" b="0" i="0" u="none" strike="noStrike" kern="1200" cap="none" spc="-869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write,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32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list, and</a:t>
            </a:r>
            <a:r>
              <a:rPr kumimoji="0" sz="3200" b="0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3200" b="0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delete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118" y="7483475"/>
            <a:ext cx="1717675" cy="17176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27807" y="7828788"/>
            <a:ext cx="11552555" cy="9950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379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Response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wrapping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creates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cubbyhole</a:t>
            </a:r>
            <a:r>
              <a:rPr kumimoji="0" sz="3200" b="1" i="0" u="none" strike="noStrike" kern="1200" cap="none" spc="-4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store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2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3200" b="1" i="0" u="none" strike="noStrike" kern="1200" cap="none" spc="-87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-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single-use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1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</a:t>
            </a:r>
            <a:r>
              <a:rPr kumimoji="0" sz="3200" b="1" i="0" u="none" strike="noStrike" kern="1200" cap="none" spc="-5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6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4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retrieve</a:t>
            </a:r>
            <a:r>
              <a:rPr kumimoji="0" sz="32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it.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C79BDA-6C80-0E04-4FDC-A8CEDA3C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id="{06991CB4-8EA5-434B-5943-D40CCF379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5D4CB1-C8A4-B5DA-9905-71C576ABFB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802B41-E4A4-9101-D66E-FF95320AE0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95301"/>
            <a:ext cx="14554199" cy="1219199"/>
          </a:xfrm>
        </p:spPr>
        <p:txBody>
          <a:bodyPr>
            <a:normAutofit/>
          </a:bodyPr>
          <a:lstStyle/>
          <a:p>
            <a:pPr algn="ctr" fontAlgn="base"/>
            <a:r>
              <a:rPr lang="en-IN" sz="6000" b="1" i="0" dirty="0">
                <a:solidFill>
                  <a:srgbClr val="273239"/>
                </a:solidFill>
                <a:effectLst/>
                <a:latin typeface="urw-din"/>
              </a:rPr>
              <a:t>Key features of Vault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735187"/>
            <a:ext cx="15849600" cy="805651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It provides an easy way to manage secret sprawl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solidFill>
                  <a:srgbClr val="000000"/>
                </a:solidFill>
                <a:latin typeface="Roboto" panose="02000000000000000000" pitchFamily="2" charset="0"/>
              </a:rPr>
              <a:t>It allows dynamic secrets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solidFill>
                  <a:srgbClr val="000000"/>
                </a:solidFill>
                <a:latin typeface="Roboto" panose="02000000000000000000" pitchFamily="2" charset="0"/>
              </a:rPr>
              <a:t>It’s open source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solidFill>
                  <a:srgbClr val="000000"/>
                </a:solidFill>
                <a:latin typeface="Roboto" panose="02000000000000000000" pitchFamily="2" charset="0"/>
              </a:rPr>
              <a:t>It is self-hosted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It can be used to encrypt data of your applications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It can generate your PKI certificates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Vault’s functionality can be extended with Secret Engines and Auth Engines</a:t>
            </a:r>
          </a:p>
          <a:p>
            <a:pPr>
              <a:buFont typeface="Wingdings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Roboto" panose="02000000000000000000" pitchFamily="2" charset="0"/>
              </a:rPr>
              <a:t>It has a fast release cycle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solidFill>
                  <a:srgbClr val="000000"/>
                </a:solidFill>
                <a:latin typeface="Roboto" panose="02000000000000000000" pitchFamily="2" charset="0"/>
              </a:rPr>
              <a:t>Secure Secret Storage</a:t>
            </a:r>
            <a:endParaRPr lang="en-US" sz="36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solidFill>
                  <a:srgbClr val="000000"/>
                </a:solidFill>
                <a:latin typeface="Roboto" panose="02000000000000000000" pitchFamily="2" charset="0"/>
              </a:rPr>
              <a:t>Data Encryption</a:t>
            </a:r>
            <a:endParaRPr lang="en-US" sz="36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solidFill>
                  <a:srgbClr val="000000"/>
                </a:solidFill>
                <a:latin typeface="Roboto" panose="02000000000000000000" pitchFamily="2" charset="0"/>
              </a:rPr>
              <a:t>Leasing and Renewal</a:t>
            </a:r>
            <a:endParaRPr lang="en-US" sz="36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solidFill>
                  <a:srgbClr val="000000"/>
                </a:solidFill>
                <a:latin typeface="Roboto" panose="02000000000000000000" pitchFamily="2" charset="0"/>
              </a:rPr>
              <a:t>Revocation</a:t>
            </a:r>
            <a:endParaRPr lang="en-US" sz="36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solidFill>
                  <a:srgbClr val="000000"/>
                </a:solidFill>
                <a:latin typeface="Roboto" panose="02000000000000000000" pitchFamily="2" charset="0"/>
              </a:rPr>
              <a:t>Secret Rotation</a:t>
            </a:r>
            <a:endParaRPr lang="en-US" sz="36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solidFill>
                  <a:srgbClr val="000000"/>
                </a:solidFill>
                <a:latin typeface="Roboto" panose="02000000000000000000" pitchFamily="2" charset="0"/>
              </a:rPr>
              <a:t>Audit Control</a:t>
            </a:r>
            <a:endParaRPr lang="en-US" sz="36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0746B-3C0A-C625-4D52-ADD546DE2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9" name="Picture 11">
            <a:extLst>
              <a:ext uri="{FF2B5EF4-FFF2-40B4-BE49-F238E27FC236}">
                <a16:creationId xmlns:a16="http://schemas.microsoft.com/office/drawing/2014/main" id="{8EC88047-17A0-0AAC-9A48-76131EB2D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451D99-C96C-815B-5B5A-A6DD632F61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38F453-7FCE-1D1F-F803-D138E3231C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071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6440" y="2438401"/>
            <a:ext cx="0" cy="6827520"/>
          </a:xfrm>
          <a:custGeom>
            <a:avLst/>
            <a:gdLst/>
            <a:ahLst/>
            <a:cxnLst/>
            <a:rect l="l" t="t" r="r" b="b"/>
            <a:pathLst>
              <a:path h="6827520">
                <a:moveTo>
                  <a:pt x="0" y="0"/>
                </a:moveTo>
                <a:lnTo>
                  <a:pt x="1" y="6827046"/>
                </a:lnTo>
              </a:path>
            </a:pathLst>
          </a:custGeom>
          <a:ln w="50800">
            <a:solidFill>
              <a:srgbClr val="F15B2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36542" y="754380"/>
            <a:ext cx="501396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200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5600" spc="204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5600" spc="3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5600" spc="1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5600" spc="1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5600" spc="-3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5600" spc="295" dirty="0">
                <a:solidFill>
                  <a:srgbClr val="404040"/>
                </a:solidFill>
                <a:latin typeface="Tahoma"/>
                <a:cs typeface="Tahoma"/>
              </a:rPr>
              <a:t>O</a:t>
            </a:r>
            <a:r>
              <a:rPr sz="5600" spc="90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5600" spc="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5600" spc="-7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5600" spc="-55" dirty="0">
                <a:solidFill>
                  <a:srgbClr val="404040"/>
                </a:solidFill>
                <a:latin typeface="Tahoma"/>
                <a:cs typeface="Tahoma"/>
              </a:rPr>
              <a:t>v</a:t>
            </a:r>
            <a:r>
              <a:rPr sz="5600" spc="-35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5600" spc="18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5600" spc="-280" dirty="0">
                <a:solidFill>
                  <a:srgbClr val="404040"/>
                </a:solidFill>
                <a:latin typeface="Tahoma"/>
                <a:cs typeface="Tahoma"/>
              </a:rPr>
              <a:t>w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4357438"/>
            <a:ext cx="5245100" cy="2989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86040" y="3530091"/>
            <a:ext cx="7362825" cy="461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dynamic</a:t>
            </a:r>
            <a:r>
              <a:rPr kumimoji="0" sz="3400" b="1" i="0" u="none" strike="noStrike" kern="1200" cap="none" spc="-7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</a:t>
            </a:r>
            <a:r>
              <a:rPr kumimoji="0" sz="3400" b="1" i="0" u="none" strike="noStrike" kern="1200" cap="none" spc="-8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lifecycle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679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-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Dynamic</a:t>
            </a:r>
            <a:r>
              <a:rPr kumimoji="0" sz="3400" b="1" i="0" u="none" strike="noStrike" kern="1200" cap="none" spc="-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secrets</a:t>
            </a:r>
            <a:r>
              <a:rPr kumimoji="0" sz="3400" b="1" i="0" u="none" strike="noStrike" kern="1200" cap="none" spc="-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sz="3400" b="1" i="0" u="none" strike="noStrike" kern="1200" cap="none" spc="-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service</a:t>
            </a:r>
            <a:r>
              <a:rPr kumimoji="0" sz="3400" b="1" i="0" u="none" strike="noStrike" kern="1200" cap="none" spc="-6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tokens </a:t>
            </a:r>
            <a:r>
              <a:rPr kumimoji="0" sz="3400" b="1" i="0" u="none" strike="noStrike" kern="1200" cap="none" spc="-9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1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Includes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metadata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3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about</a:t>
            </a:r>
            <a:r>
              <a:rPr kumimoji="0" sz="3400" b="1" i="0" u="none" strike="noStrike" kern="1200" cap="none" spc="-6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secret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2495550" lvl="0" indent="0" algn="l" defTabSz="914400" rtl="0" eaLnBrk="1" fontAlgn="auto" latinLnBrk="0" hangingPunct="1">
              <a:lnSpc>
                <a:spcPts val="679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Renew </a:t>
            </a:r>
            <a:r>
              <a:rPr kumimoji="0" sz="3400" b="1" i="0" u="none" strike="noStrike" kern="1200" cap="none" spc="-5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 </a:t>
            </a:r>
            <a:r>
              <a:rPr kumimoji="0" sz="3400" b="1" i="0" u="none" strike="noStrike" kern="1200" cap="none" spc="-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revoke </a:t>
            </a:r>
            <a:r>
              <a:rPr kumimoji="0" sz="3400" b="1" i="0" u="none" strike="noStrike" kern="1200" cap="none" spc="-2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lease </a:t>
            </a:r>
            <a:r>
              <a:rPr kumimoji="0" sz="3400" b="1" i="0" u="none" strike="noStrike" kern="1200" cap="none" spc="-2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3400" b="1" i="0" u="none" strike="noStrike" kern="1200" cap="none" spc="-8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5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direct</a:t>
            </a:r>
            <a:r>
              <a:rPr kumimoji="0" sz="3400" b="1" i="0" u="none" strike="noStrike" kern="1200" cap="none" spc="-8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1" i="0" u="none" strike="noStrike" kern="1200" cap="none" spc="-2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command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68935" marR="0" lvl="0" indent="0" algn="l" defTabSz="914400" rtl="0" eaLnBrk="1" fontAlgn="auto" latinLnBrk="0" hangingPunct="1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-</a:t>
            </a:r>
            <a:r>
              <a:rPr kumimoji="0" sz="3400" b="0" i="0" u="none" strike="noStrike" kern="1200" cap="none" spc="35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Lucida Sans Unicode"/>
                <a:ea typeface="+mn-ea"/>
                <a:cs typeface="Lucida Sans Unicode"/>
              </a:rPr>
              <a:t> </a:t>
            </a:r>
            <a:r>
              <a:rPr kumimoji="0" sz="3400" b="1" i="0" u="none" strike="noStrike" kern="1200" cap="none" spc="-5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Use</a:t>
            </a: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/sys/leases/lookup</a:t>
            </a:r>
            <a:r>
              <a:rPr kumimoji="0" sz="3400" b="0" i="0" u="none" strike="noStrike" kern="1200" cap="none" spc="-1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3400" b="1" i="0" u="none" strike="noStrike" kern="1200" cap="none" spc="3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path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390E95-701C-A7E7-2921-219E25D2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E2322D70-B7E2-7B0D-9367-4EEA945B2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864FFB-E725-A473-9655-80ECEAB58E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40D27F-7ECE-F6C1-707A-43FD5DB291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67475" y="754380"/>
            <a:ext cx="535051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200" dirty="0">
                <a:solidFill>
                  <a:srgbClr val="404040"/>
                </a:solidFill>
                <a:latin typeface="Tahoma"/>
                <a:cs typeface="Tahoma"/>
              </a:rPr>
              <a:t>L</a:t>
            </a:r>
            <a:r>
              <a:rPr sz="5600" spc="204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5600" spc="35" dirty="0">
                <a:solidFill>
                  <a:srgbClr val="404040"/>
                </a:solidFill>
                <a:latin typeface="Tahoma"/>
                <a:cs typeface="Tahoma"/>
              </a:rPr>
              <a:t>a</a:t>
            </a:r>
            <a:r>
              <a:rPr sz="5600" spc="15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r>
              <a:rPr sz="5600" spc="185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5600" spc="-395" dirty="0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sz="5600" spc="265" dirty="0">
                <a:solidFill>
                  <a:srgbClr val="404040"/>
                </a:solidFill>
                <a:latin typeface="Tahoma"/>
                <a:cs typeface="Tahoma"/>
              </a:rPr>
              <a:t>P</a:t>
            </a:r>
            <a:r>
              <a:rPr sz="5600" spc="-7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5600" spc="190" dirty="0">
                <a:solidFill>
                  <a:srgbClr val="404040"/>
                </a:solidFill>
                <a:latin typeface="Tahoma"/>
                <a:cs typeface="Tahoma"/>
              </a:rPr>
              <a:t>op</a:t>
            </a:r>
            <a:r>
              <a:rPr sz="5600" spc="17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5600" spc="-75" dirty="0">
                <a:solidFill>
                  <a:srgbClr val="404040"/>
                </a:solidFill>
                <a:latin typeface="Tahoma"/>
                <a:cs typeface="Tahoma"/>
              </a:rPr>
              <a:t>r</a:t>
            </a:r>
            <a:r>
              <a:rPr sz="5600" spc="120" dirty="0">
                <a:solidFill>
                  <a:srgbClr val="404040"/>
                </a:solidFill>
                <a:latin typeface="Tahoma"/>
                <a:cs typeface="Tahoma"/>
              </a:rPr>
              <a:t>t</a:t>
            </a:r>
            <a:r>
              <a:rPr sz="5600" spc="-90" dirty="0">
                <a:solidFill>
                  <a:srgbClr val="404040"/>
                </a:solidFill>
                <a:latin typeface="Tahoma"/>
                <a:cs typeface="Tahoma"/>
              </a:rPr>
              <a:t>i</a:t>
            </a:r>
            <a:r>
              <a:rPr sz="5600" spc="180" dirty="0">
                <a:solidFill>
                  <a:srgbClr val="404040"/>
                </a:solidFill>
                <a:latin typeface="Tahoma"/>
                <a:cs typeface="Tahoma"/>
              </a:rPr>
              <a:t>e</a:t>
            </a:r>
            <a:r>
              <a:rPr sz="5600" spc="50" dirty="0">
                <a:solidFill>
                  <a:srgbClr val="404040"/>
                </a:solidFill>
                <a:latin typeface="Tahoma"/>
                <a:cs typeface="Tahoma"/>
              </a:rPr>
              <a:t>s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7300" y="3099001"/>
            <a:ext cx="4978400" cy="35206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39872" y="7013955"/>
            <a:ext cx="16135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-12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lease_id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18719" y="3030537"/>
            <a:ext cx="3445560" cy="3657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54165" y="7013955"/>
            <a:ext cx="33756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lease_renewable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26559" y="3030537"/>
            <a:ext cx="2634881" cy="3657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63085" y="7013955"/>
            <a:ext cx="29616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1" i="0" u="none" strike="noStrike" kern="1200" cap="none" spc="-7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lease_duration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EA29A309-96A8-A52A-F85E-231DB5D1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7584E2-2C88-535F-DA82-4E933518C1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ED4013-3729-DE3E-6BA5-9B0236BFF4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6999"/>
                </a:lnTo>
                <a:lnTo>
                  <a:pt x="18288000" y="10286999"/>
                </a:lnTo>
                <a:lnTo>
                  <a:pt x="1828800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295" y="9223247"/>
            <a:ext cx="676655" cy="6766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15564" y="629412"/>
            <a:ext cx="645668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80" dirty="0">
                <a:latin typeface="Tahoma"/>
                <a:cs typeface="Tahoma"/>
              </a:rPr>
              <a:t>W</a:t>
            </a:r>
            <a:r>
              <a:rPr sz="5600" spc="70" dirty="0">
                <a:latin typeface="Tahoma"/>
                <a:cs typeface="Tahoma"/>
              </a:rPr>
              <a:t>o</a:t>
            </a:r>
            <a:r>
              <a:rPr sz="5600" spc="-75" dirty="0">
                <a:latin typeface="Tahoma"/>
                <a:cs typeface="Tahoma"/>
              </a:rPr>
              <a:t>r</a:t>
            </a:r>
            <a:r>
              <a:rPr sz="5600" spc="-245" dirty="0">
                <a:latin typeface="Tahoma"/>
                <a:cs typeface="Tahoma"/>
              </a:rPr>
              <a:t>k</a:t>
            </a:r>
            <a:r>
              <a:rPr sz="5600" spc="-90" dirty="0">
                <a:latin typeface="Tahoma"/>
                <a:cs typeface="Tahoma"/>
              </a:rPr>
              <a:t>i</a:t>
            </a:r>
            <a:r>
              <a:rPr sz="5600" spc="95" dirty="0">
                <a:latin typeface="Tahoma"/>
                <a:cs typeface="Tahoma"/>
              </a:rPr>
              <a:t>n</a:t>
            </a:r>
            <a:r>
              <a:rPr sz="5600" spc="165" dirty="0">
                <a:latin typeface="Tahoma"/>
                <a:cs typeface="Tahoma"/>
              </a:rPr>
              <a:t>g</a:t>
            </a:r>
            <a:r>
              <a:rPr sz="5600" spc="-395" dirty="0">
                <a:latin typeface="Tahoma"/>
                <a:cs typeface="Tahoma"/>
              </a:rPr>
              <a:t> </a:t>
            </a:r>
            <a:r>
              <a:rPr sz="5600" spc="-290" dirty="0">
                <a:latin typeface="Tahoma"/>
                <a:cs typeface="Tahoma"/>
              </a:rPr>
              <a:t>w</a:t>
            </a:r>
            <a:r>
              <a:rPr sz="5600" spc="-90" dirty="0">
                <a:latin typeface="Tahoma"/>
                <a:cs typeface="Tahoma"/>
              </a:rPr>
              <a:t>i</a:t>
            </a:r>
            <a:r>
              <a:rPr sz="5600" spc="120" dirty="0">
                <a:latin typeface="Tahoma"/>
                <a:cs typeface="Tahoma"/>
              </a:rPr>
              <a:t>t</a:t>
            </a:r>
            <a:r>
              <a:rPr sz="5600" spc="105" dirty="0">
                <a:latin typeface="Tahoma"/>
                <a:cs typeface="Tahoma"/>
              </a:rPr>
              <a:t>h</a:t>
            </a:r>
            <a:r>
              <a:rPr sz="5600" spc="-400" dirty="0">
                <a:latin typeface="Tahoma"/>
                <a:cs typeface="Tahoma"/>
              </a:rPr>
              <a:t> </a:t>
            </a:r>
            <a:r>
              <a:rPr sz="5600" spc="225" dirty="0">
                <a:latin typeface="Tahoma"/>
                <a:cs typeface="Tahoma"/>
              </a:rPr>
              <a:t>L</a:t>
            </a:r>
            <a:r>
              <a:rPr sz="5600" spc="180" dirty="0">
                <a:latin typeface="Tahoma"/>
                <a:cs typeface="Tahoma"/>
              </a:rPr>
              <a:t>e</a:t>
            </a:r>
            <a:r>
              <a:rPr sz="5600" spc="10" dirty="0">
                <a:latin typeface="Tahoma"/>
                <a:cs typeface="Tahoma"/>
              </a:rPr>
              <a:t>a</a:t>
            </a:r>
            <a:r>
              <a:rPr sz="5600" spc="45" dirty="0">
                <a:latin typeface="Tahoma"/>
                <a:cs typeface="Tahoma"/>
              </a:rPr>
              <a:t>s</a:t>
            </a:r>
            <a:r>
              <a:rPr sz="5600" spc="180" dirty="0">
                <a:latin typeface="Tahoma"/>
                <a:cs typeface="Tahoma"/>
              </a:rPr>
              <a:t>e</a:t>
            </a:r>
            <a:r>
              <a:rPr sz="5600" spc="50" dirty="0">
                <a:latin typeface="Tahoma"/>
                <a:cs typeface="Tahoma"/>
              </a:rPr>
              <a:t>s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1022" y="3122676"/>
            <a:ext cx="12305030" cy="1909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Renew</a:t>
            </a:r>
            <a:r>
              <a:rPr kumimoji="0" sz="2600" b="0" i="0" u="none" strike="noStrike" kern="1200" cap="none" spc="-1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lease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lease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renew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lease</a:t>
            </a:r>
            <a:r>
              <a:rPr kumimoji="0" sz="2600" b="0" i="0" u="none" strike="noStrike" kern="1200" cap="none" spc="3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renew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–increment=30m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consul/creds/web/KWq5o8zRVc6LtAutsta6Uf8G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022" y="7452360"/>
            <a:ext cx="9834880" cy="264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#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2600" b="0" i="0" u="none" strike="noStrike" kern="1200" cap="none" spc="-1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9BC85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lease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lease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[options]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5080" lvl="0" indent="0" algn="l" defTabSz="914400" rtl="0" eaLnBrk="1" fontAlgn="auto" latinLnBrk="0" hangingPunct="1">
              <a:lnSpc>
                <a:spcPts val="5880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lease</a:t>
            </a:r>
            <a:r>
              <a:rPr kumimoji="0" sz="2600" b="0" i="0" u="none" strike="noStrike" kern="1200" cap="none" spc="3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2600" b="0" i="0" u="none" strike="noStrike" kern="1200" cap="none" spc="3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consul/creds/web/KWq5o8zRVc6LtAutsta6Uf8G </a:t>
            </a:r>
            <a:r>
              <a:rPr kumimoji="0" sz="2600" b="0" i="0" u="none" strike="noStrike" kern="1200" cap="none" spc="-70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vault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lease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revoke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2A9FBC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–prefix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600" b="0" i="0" u="none" strike="noStrike" kern="1200" cap="none" spc="-5" normalizeH="0" baseline="0" noProof="0" dirty="0">
                <a:ln>
                  <a:noFill/>
                </a:ln>
                <a:solidFill>
                  <a:srgbClr val="F15B2A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consul/creds/web/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AAFD4CC-339C-976B-A72D-2A969C9EB508}"/>
              </a:ext>
            </a:extLst>
          </p:cNvPr>
          <p:cNvSpPr txBox="1"/>
          <p:nvPr/>
        </p:nvSpPr>
        <p:spPr>
          <a:xfrm>
            <a:off x="10875262" y="2366265"/>
            <a:ext cx="6659880" cy="190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Lookup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active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leases</a:t>
            </a:r>
            <a:endParaRPr sz="2600" dirty="0">
              <a:latin typeface="Arial MT"/>
              <a:cs typeface="Arial MT"/>
            </a:endParaRPr>
          </a:p>
          <a:p>
            <a:pPr marL="12700" marR="5080">
              <a:lnSpc>
                <a:spcPts val="5900"/>
              </a:lnSpc>
              <a:spcBef>
                <a:spcPts val="340"/>
              </a:spcBef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list</a:t>
            </a:r>
            <a:r>
              <a:rPr sz="2600" spc="5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20" dirty="0">
                <a:solidFill>
                  <a:srgbClr val="F15B2A"/>
                </a:solidFill>
                <a:latin typeface="Arial MT"/>
                <a:cs typeface="Arial MT"/>
              </a:rPr>
              <a:t>sys/leases/lookup/PATH </a:t>
            </a:r>
            <a:r>
              <a:rPr sz="2600" spc="-1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list</a:t>
            </a:r>
            <a:r>
              <a:rPr sz="2600" spc="4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sys/leases/lookup/consul/creds/web/</a:t>
            </a:r>
            <a:endParaRPr sz="2600" dirty="0">
              <a:latin typeface="Arial MT"/>
              <a:cs typeface="Arial MT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D2CC03-3B14-8F92-A1FC-15BD87B8C381}"/>
              </a:ext>
            </a:extLst>
          </p:cNvPr>
          <p:cNvSpPr txBox="1"/>
          <p:nvPr/>
        </p:nvSpPr>
        <p:spPr>
          <a:xfrm>
            <a:off x="5181600" y="5697855"/>
            <a:ext cx="12875260" cy="1897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9BC850"/>
                </a:solidFill>
                <a:latin typeface="Arial MT"/>
                <a:cs typeface="Arial MT"/>
              </a:rPr>
              <a:t>#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15" dirty="0">
                <a:solidFill>
                  <a:srgbClr val="9BC850"/>
                </a:solidFill>
                <a:latin typeface="Arial MT"/>
                <a:cs typeface="Arial MT"/>
              </a:rPr>
              <a:t>View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 leases</a:t>
            </a:r>
            <a:r>
              <a:rPr sz="2600" spc="-10" dirty="0">
                <a:solidFill>
                  <a:srgbClr val="9BC850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9BC850"/>
                </a:solidFill>
                <a:latin typeface="Arial MT"/>
                <a:cs typeface="Arial MT"/>
              </a:rPr>
              <a:t>properties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600" spc="2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[options]</a:t>
            </a:r>
            <a:r>
              <a:rPr sz="26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sys/leases/lookup/</a:t>
            </a:r>
            <a:r>
              <a:rPr sz="2600" spc="20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lease_id=ID</a:t>
            </a:r>
            <a:endParaRPr sz="2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vault</a:t>
            </a:r>
            <a:r>
              <a:rPr sz="260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2A9FBC"/>
                </a:solidFill>
                <a:latin typeface="Arial MT"/>
                <a:cs typeface="Arial MT"/>
              </a:rPr>
              <a:t>write</a:t>
            </a:r>
            <a:r>
              <a:rPr sz="2600" spc="50" dirty="0">
                <a:solidFill>
                  <a:srgbClr val="2A9FBC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15B2A"/>
                </a:solidFill>
                <a:latin typeface="Arial MT"/>
                <a:cs typeface="Arial MT"/>
              </a:rPr>
              <a:t>sys/leases/lookup/</a:t>
            </a:r>
            <a:r>
              <a:rPr sz="2600" spc="55" dirty="0">
                <a:solidFill>
                  <a:srgbClr val="F15B2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Arial MT"/>
                <a:cs typeface="Arial MT"/>
              </a:rPr>
              <a:t>lease_id=consul/creds/web/KWq5o8zRVc6LtAutsta6Uf8G</a:t>
            </a:r>
            <a:endParaRPr sz="2600" dirty="0">
              <a:latin typeface="Arial MT"/>
              <a:cs typeface="Arial M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D23D2E-E014-8309-7DBC-48ECE262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2347" y="9168320"/>
            <a:ext cx="1074513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B3744-267E-6B0A-2A8F-820368DC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028699"/>
            <a:ext cx="16916400" cy="8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1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1676" y="6304062"/>
            <a:ext cx="975075" cy="9750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762" y="6304060"/>
            <a:ext cx="975075" cy="97507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114298" y="6042079"/>
            <a:ext cx="4060825" cy="1936114"/>
            <a:chOff x="13114298" y="6042079"/>
            <a:chExt cx="4060825" cy="193611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77833" y="6304060"/>
              <a:ext cx="975075" cy="9750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142873" y="6070654"/>
              <a:ext cx="4003675" cy="1878964"/>
            </a:xfrm>
            <a:custGeom>
              <a:avLst/>
              <a:gdLst/>
              <a:ahLst/>
              <a:cxnLst/>
              <a:rect l="l" t="t" r="r" b="b"/>
              <a:pathLst>
                <a:path w="4003675" h="1878965">
                  <a:moveTo>
                    <a:pt x="0" y="0"/>
                  </a:moveTo>
                  <a:lnTo>
                    <a:pt x="4003158" y="0"/>
                  </a:lnTo>
                  <a:lnTo>
                    <a:pt x="4003158" y="1878714"/>
                  </a:lnTo>
                  <a:lnTo>
                    <a:pt x="0" y="1878714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A62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446656" y="7329932"/>
            <a:ext cx="13963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4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sz="3000" b="1" spc="90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3000" b="1" spc="50" dirty="0">
                <a:solidFill>
                  <a:srgbClr val="404040"/>
                </a:solidFill>
                <a:latin typeface="Arial"/>
                <a:cs typeface="Arial"/>
              </a:rPr>
              <a:t>c</a:t>
            </a:r>
            <a:r>
              <a:rPr sz="3000" b="1" spc="20" dirty="0">
                <a:solidFill>
                  <a:srgbClr val="404040"/>
                </a:solidFill>
                <a:latin typeface="Arial"/>
                <a:cs typeface="Arial"/>
              </a:rPr>
              <a:t>r</a:t>
            </a:r>
            <a:r>
              <a:rPr sz="3000" b="1" spc="25" dirty="0">
                <a:solidFill>
                  <a:srgbClr val="404040"/>
                </a:solidFill>
                <a:latin typeface="Arial"/>
                <a:cs typeface="Arial"/>
              </a:rPr>
              <a:t>e</a:t>
            </a:r>
            <a:r>
              <a:rPr sz="3000" b="1" spc="165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r>
              <a:rPr sz="3000" b="1" spc="-215" dirty="0">
                <a:solidFill>
                  <a:srgbClr val="404040"/>
                </a:solidFill>
                <a:latin typeface="Arial"/>
                <a:cs typeface="Arial"/>
              </a:rPr>
              <a:t>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14298" y="1717688"/>
            <a:ext cx="4060825" cy="2247900"/>
            <a:chOff x="13114298" y="1717688"/>
            <a:chExt cx="4060825" cy="22479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2352" y="1980167"/>
              <a:ext cx="1309810" cy="12873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4374" y="1885205"/>
              <a:ext cx="1480431" cy="9995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787839" y="2322541"/>
              <a:ext cx="918844" cy="918844"/>
            </a:xfrm>
            <a:custGeom>
              <a:avLst/>
              <a:gdLst/>
              <a:ahLst/>
              <a:cxnLst/>
              <a:rect l="l" t="t" r="r" b="b"/>
              <a:pathLst>
                <a:path w="918844" h="918844">
                  <a:moveTo>
                    <a:pt x="459308" y="0"/>
                  </a:moveTo>
                  <a:lnTo>
                    <a:pt x="412346" y="2371"/>
                  </a:lnTo>
                  <a:lnTo>
                    <a:pt x="366741" y="9331"/>
                  </a:lnTo>
                  <a:lnTo>
                    <a:pt x="322723" y="20649"/>
                  </a:lnTo>
                  <a:lnTo>
                    <a:pt x="280524" y="36094"/>
                  </a:lnTo>
                  <a:lnTo>
                    <a:pt x="240374" y="55435"/>
                  </a:lnTo>
                  <a:lnTo>
                    <a:pt x="202504" y="78442"/>
                  </a:lnTo>
                  <a:lnTo>
                    <a:pt x="167145" y="104883"/>
                  </a:lnTo>
                  <a:lnTo>
                    <a:pt x="134527" y="134527"/>
                  </a:lnTo>
                  <a:lnTo>
                    <a:pt x="104883" y="167144"/>
                  </a:lnTo>
                  <a:lnTo>
                    <a:pt x="78442" y="202503"/>
                  </a:lnTo>
                  <a:lnTo>
                    <a:pt x="55435" y="240373"/>
                  </a:lnTo>
                  <a:lnTo>
                    <a:pt x="36094" y="280523"/>
                  </a:lnTo>
                  <a:lnTo>
                    <a:pt x="20649" y="322722"/>
                  </a:lnTo>
                  <a:lnTo>
                    <a:pt x="9331" y="366739"/>
                  </a:lnTo>
                  <a:lnTo>
                    <a:pt x="2371" y="412344"/>
                  </a:lnTo>
                  <a:lnTo>
                    <a:pt x="0" y="459305"/>
                  </a:lnTo>
                  <a:lnTo>
                    <a:pt x="2371" y="506266"/>
                  </a:lnTo>
                  <a:lnTo>
                    <a:pt x="9331" y="551871"/>
                  </a:lnTo>
                  <a:lnTo>
                    <a:pt x="20649" y="595889"/>
                  </a:lnTo>
                  <a:lnTo>
                    <a:pt x="36094" y="638088"/>
                  </a:lnTo>
                  <a:lnTo>
                    <a:pt x="55435" y="678237"/>
                  </a:lnTo>
                  <a:lnTo>
                    <a:pt x="78442" y="716107"/>
                  </a:lnTo>
                  <a:lnTo>
                    <a:pt x="104883" y="751466"/>
                  </a:lnTo>
                  <a:lnTo>
                    <a:pt x="134527" y="784083"/>
                  </a:lnTo>
                  <a:lnTo>
                    <a:pt x="167145" y="813728"/>
                  </a:lnTo>
                  <a:lnTo>
                    <a:pt x="202504" y="840169"/>
                  </a:lnTo>
                  <a:lnTo>
                    <a:pt x="240374" y="863175"/>
                  </a:lnTo>
                  <a:lnTo>
                    <a:pt x="280524" y="882516"/>
                  </a:lnTo>
                  <a:lnTo>
                    <a:pt x="322723" y="897961"/>
                  </a:lnTo>
                  <a:lnTo>
                    <a:pt x="366741" y="909279"/>
                  </a:lnTo>
                  <a:lnTo>
                    <a:pt x="412346" y="916239"/>
                  </a:lnTo>
                  <a:lnTo>
                    <a:pt x="459308" y="918611"/>
                  </a:lnTo>
                  <a:lnTo>
                    <a:pt x="506269" y="916239"/>
                  </a:lnTo>
                  <a:lnTo>
                    <a:pt x="551875" y="909279"/>
                  </a:lnTo>
                  <a:lnTo>
                    <a:pt x="595892" y="897961"/>
                  </a:lnTo>
                  <a:lnTo>
                    <a:pt x="638092" y="882516"/>
                  </a:lnTo>
                  <a:lnTo>
                    <a:pt x="678242" y="863175"/>
                  </a:lnTo>
                  <a:lnTo>
                    <a:pt x="716112" y="840169"/>
                  </a:lnTo>
                  <a:lnTo>
                    <a:pt x="751471" y="813728"/>
                  </a:lnTo>
                  <a:lnTo>
                    <a:pt x="784088" y="784083"/>
                  </a:lnTo>
                  <a:lnTo>
                    <a:pt x="813733" y="751466"/>
                  </a:lnTo>
                  <a:lnTo>
                    <a:pt x="840174" y="716107"/>
                  </a:lnTo>
                  <a:lnTo>
                    <a:pt x="863180" y="678237"/>
                  </a:lnTo>
                  <a:lnTo>
                    <a:pt x="882521" y="638088"/>
                  </a:lnTo>
                  <a:lnTo>
                    <a:pt x="897966" y="595889"/>
                  </a:lnTo>
                  <a:lnTo>
                    <a:pt x="909284" y="551871"/>
                  </a:lnTo>
                  <a:lnTo>
                    <a:pt x="916245" y="506266"/>
                  </a:lnTo>
                  <a:lnTo>
                    <a:pt x="918616" y="459305"/>
                  </a:lnTo>
                  <a:lnTo>
                    <a:pt x="916245" y="412344"/>
                  </a:lnTo>
                  <a:lnTo>
                    <a:pt x="909284" y="366739"/>
                  </a:lnTo>
                  <a:lnTo>
                    <a:pt x="897966" y="322722"/>
                  </a:lnTo>
                  <a:lnTo>
                    <a:pt x="882521" y="280523"/>
                  </a:lnTo>
                  <a:lnTo>
                    <a:pt x="863180" y="240373"/>
                  </a:lnTo>
                  <a:lnTo>
                    <a:pt x="840174" y="202503"/>
                  </a:lnTo>
                  <a:lnTo>
                    <a:pt x="813733" y="167144"/>
                  </a:lnTo>
                  <a:lnTo>
                    <a:pt x="784088" y="134527"/>
                  </a:lnTo>
                  <a:lnTo>
                    <a:pt x="751471" y="104883"/>
                  </a:lnTo>
                  <a:lnTo>
                    <a:pt x="716112" y="78442"/>
                  </a:lnTo>
                  <a:lnTo>
                    <a:pt x="678242" y="55435"/>
                  </a:lnTo>
                  <a:lnTo>
                    <a:pt x="638092" y="36094"/>
                  </a:lnTo>
                  <a:lnTo>
                    <a:pt x="595892" y="20649"/>
                  </a:lnTo>
                  <a:lnTo>
                    <a:pt x="551875" y="9331"/>
                  </a:lnTo>
                  <a:lnTo>
                    <a:pt x="506269" y="2371"/>
                  </a:lnTo>
                  <a:lnTo>
                    <a:pt x="4593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87839" y="2322541"/>
              <a:ext cx="918844" cy="918844"/>
            </a:xfrm>
            <a:custGeom>
              <a:avLst/>
              <a:gdLst/>
              <a:ahLst/>
              <a:cxnLst/>
              <a:rect l="l" t="t" r="r" b="b"/>
              <a:pathLst>
                <a:path w="918844" h="918844">
                  <a:moveTo>
                    <a:pt x="0" y="459305"/>
                  </a:moveTo>
                  <a:lnTo>
                    <a:pt x="2371" y="412344"/>
                  </a:lnTo>
                  <a:lnTo>
                    <a:pt x="9331" y="366739"/>
                  </a:lnTo>
                  <a:lnTo>
                    <a:pt x="20649" y="322722"/>
                  </a:lnTo>
                  <a:lnTo>
                    <a:pt x="36094" y="280523"/>
                  </a:lnTo>
                  <a:lnTo>
                    <a:pt x="55435" y="240373"/>
                  </a:lnTo>
                  <a:lnTo>
                    <a:pt x="78442" y="202503"/>
                  </a:lnTo>
                  <a:lnTo>
                    <a:pt x="104883" y="167144"/>
                  </a:lnTo>
                  <a:lnTo>
                    <a:pt x="134527" y="134527"/>
                  </a:lnTo>
                  <a:lnTo>
                    <a:pt x="167144" y="104883"/>
                  </a:lnTo>
                  <a:lnTo>
                    <a:pt x="202503" y="78442"/>
                  </a:lnTo>
                  <a:lnTo>
                    <a:pt x="240373" y="55435"/>
                  </a:lnTo>
                  <a:lnTo>
                    <a:pt x="280523" y="36094"/>
                  </a:lnTo>
                  <a:lnTo>
                    <a:pt x="322722" y="20649"/>
                  </a:lnTo>
                  <a:lnTo>
                    <a:pt x="366739" y="9331"/>
                  </a:lnTo>
                  <a:lnTo>
                    <a:pt x="412344" y="2371"/>
                  </a:lnTo>
                  <a:lnTo>
                    <a:pt x="459305" y="0"/>
                  </a:lnTo>
                  <a:lnTo>
                    <a:pt x="506266" y="2371"/>
                  </a:lnTo>
                  <a:lnTo>
                    <a:pt x="551871" y="9331"/>
                  </a:lnTo>
                  <a:lnTo>
                    <a:pt x="595888" y="20649"/>
                  </a:lnTo>
                  <a:lnTo>
                    <a:pt x="638087" y="36094"/>
                  </a:lnTo>
                  <a:lnTo>
                    <a:pt x="678237" y="55435"/>
                  </a:lnTo>
                  <a:lnTo>
                    <a:pt x="716107" y="78442"/>
                  </a:lnTo>
                  <a:lnTo>
                    <a:pt x="751466" y="104883"/>
                  </a:lnTo>
                  <a:lnTo>
                    <a:pt x="784083" y="134527"/>
                  </a:lnTo>
                  <a:lnTo>
                    <a:pt x="813727" y="167144"/>
                  </a:lnTo>
                  <a:lnTo>
                    <a:pt x="840168" y="202503"/>
                  </a:lnTo>
                  <a:lnTo>
                    <a:pt x="863175" y="240373"/>
                  </a:lnTo>
                  <a:lnTo>
                    <a:pt x="882516" y="280523"/>
                  </a:lnTo>
                  <a:lnTo>
                    <a:pt x="897961" y="322722"/>
                  </a:lnTo>
                  <a:lnTo>
                    <a:pt x="909279" y="366739"/>
                  </a:lnTo>
                  <a:lnTo>
                    <a:pt x="916239" y="412344"/>
                  </a:lnTo>
                  <a:lnTo>
                    <a:pt x="918611" y="459305"/>
                  </a:lnTo>
                  <a:lnTo>
                    <a:pt x="916239" y="506266"/>
                  </a:lnTo>
                  <a:lnTo>
                    <a:pt x="909279" y="551871"/>
                  </a:lnTo>
                  <a:lnTo>
                    <a:pt x="897961" y="595888"/>
                  </a:lnTo>
                  <a:lnTo>
                    <a:pt x="882516" y="638087"/>
                  </a:lnTo>
                  <a:lnTo>
                    <a:pt x="863175" y="678237"/>
                  </a:lnTo>
                  <a:lnTo>
                    <a:pt x="840168" y="716107"/>
                  </a:lnTo>
                  <a:lnTo>
                    <a:pt x="813727" y="751466"/>
                  </a:lnTo>
                  <a:lnTo>
                    <a:pt x="784083" y="784083"/>
                  </a:lnTo>
                  <a:lnTo>
                    <a:pt x="751466" y="813727"/>
                  </a:lnTo>
                  <a:lnTo>
                    <a:pt x="716107" y="840168"/>
                  </a:lnTo>
                  <a:lnTo>
                    <a:pt x="678237" y="863175"/>
                  </a:lnTo>
                  <a:lnTo>
                    <a:pt x="638087" y="882516"/>
                  </a:lnTo>
                  <a:lnTo>
                    <a:pt x="595888" y="897961"/>
                  </a:lnTo>
                  <a:lnTo>
                    <a:pt x="551871" y="909279"/>
                  </a:lnTo>
                  <a:lnTo>
                    <a:pt x="506266" y="916239"/>
                  </a:lnTo>
                  <a:lnTo>
                    <a:pt x="459305" y="918611"/>
                  </a:lnTo>
                  <a:lnTo>
                    <a:pt x="412344" y="916239"/>
                  </a:lnTo>
                  <a:lnTo>
                    <a:pt x="366739" y="909279"/>
                  </a:lnTo>
                  <a:lnTo>
                    <a:pt x="322722" y="897961"/>
                  </a:lnTo>
                  <a:lnTo>
                    <a:pt x="280523" y="882516"/>
                  </a:lnTo>
                  <a:lnTo>
                    <a:pt x="240373" y="863175"/>
                  </a:lnTo>
                  <a:lnTo>
                    <a:pt x="202503" y="840168"/>
                  </a:lnTo>
                  <a:lnTo>
                    <a:pt x="167144" y="813727"/>
                  </a:lnTo>
                  <a:lnTo>
                    <a:pt x="134527" y="784083"/>
                  </a:lnTo>
                  <a:lnTo>
                    <a:pt x="104883" y="751466"/>
                  </a:lnTo>
                  <a:lnTo>
                    <a:pt x="78442" y="716107"/>
                  </a:lnTo>
                  <a:lnTo>
                    <a:pt x="55435" y="678237"/>
                  </a:lnTo>
                  <a:lnTo>
                    <a:pt x="36094" y="638087"/>
                  </a:lnTo>
                  <a:lnTo>
                    <a:pt x="20649" y="595888"/>
                  </a:lnTo>
                  <a:lnTo>
                    <a:pt x="9331" y="551871"/>
                  </a:lnTo>
                  <a:lnTo>
                    <a:pt x="2371" y="506266"/>
                  </a:lnTo>
                  <a:lnTo>
                    <a:pt x="0" y="459305"/>
                  </a:lnTo>
                  <a:close/>
                </a:path>
              </a:pathLst>
            </a:custGeom>
            <a:ln w="28575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38283" y="2471479"/>
              <a:ext cx="652967" cy="6513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142873" y="1746263"/>
              <a:ext cx="4003675" cy="2190750"/>
            </a:xfrm>
            <a:custGeom>
              <a:avLst/>
              <a:gdLst/>
              <a:ahLst/>
              <a:cxnLst/>
              <a:rect l="l" t="t" r="r" b="b"/>
              <a:pathLst>
                <a:path w="4003675" h="2190750">
                  <a:moveTo>
                    <a:pt x="0" y="0"/>
                  </a:moveTo>
                  <a:lnTo>
                    <a:pt x="4003158" y="0"/>
                  </a:lnTo>
                  <a:lnTo>
                    <a:pt x="4003158" y="2190653"/>
                  </a:lnTo>
                  <a:lnTo>
                    <a:pt x="0" y="2190653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75B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779106" y="3315716"/>
            <a:ext cx="2732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5" dirty="0">
                <a:solidFill>
                  <a:srgbClr val="404040"/>
                </a:solidFill>
                <a:latin typeface="Arial"/>
                <a:cs typeface="Arial"/>
              </a:rPr>
              <a:t>Authentication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114298" y="8057746"/>
            <a:ext cx="4060825" cy="1936114"/>
            <a:chOff x="13114298" y="8057746"/>
            <a:chExt cx="4060825" cy="1936114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86850" y="8236172"/>
              <a:ext cx="1075325" cy="113791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3142873" y="8086321"/>
              <a:ext cx="4003675" cy="1878964"/>
            </a:xfrm>
            <a:custGeom>
              <a:avLst/>
              <a:gdLst/>
              <a:ahLst/>
              <a:cxnLst/>
              <a:rect l="l" t="t" r="r" b="b"/>
              <a:pathLst>
                <a:path w="4003675" h="1878965">
                  <a:moveTo>
                    <a:pt x="0" y="0"/>
                  </a:moveTo>
                  <a:lnTo>
                    <a:pt x="4003158" y="0"/>
                  </a:lnTo>
                  <a:lnTo>
                    <a:pt x="4003158" y="1878714"/>
                  </a:lnTo>
                  <a:lnTo>
                    <a:pt x="0" y="1878714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F15B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646769" y="9344659"/>
            <a:ext cx="9944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0" dirty="0">
                <a:solidFill>
                  <a:srgbClr val="404040"/>
                </a:solidFill>
                <a:latin typeface="Arial"/>
                <a:cs typeface="Arial"/>
              </a:rPr>
              <a:t>Au</a:t>
            </a:r>
            <a:r>
              <a:rPr sz="3000" b="1" spc="-65" dirty="0">
                <a:solidFill>
                  <a:srgbClr val="404040"/>
                </a:solidFill>
                <a:latin typeface="Arial"/>
                <a:cs typeface="Arial"/>
              </a:rPr>
              <a:t>di</a:t>
            </a:r>
            <a:r>
              <a:rPr sz="3000" b="1" spc="195" dirty="0">
                <a:solidFill>
                  <a:srgbClr val="404040"/>
                </a:solidFill>
                <a:latin typeface="Arial"/>
                <a:cs typeface="Arial"/>
              </a:rPr>
              <a:t>t</a:t>
            </a:r>
            <a:endParaRPr sz="3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142873" y="4064429"/>
            <a:ext cx="4003675" cy="1878964"/>
          </a:xfrm>
          <a:custGeom>
            <a:avLst/>
            <a:gdLst/>
            <a:ahLst/>
            <a:cxnLst/>
            <a:rect l="l" t="t" r="r" b="b"/>
            <a:pathLst>
              <a:path w="4003675" h="1878964">
                <a:moveTo>
                  <a:pt x="0" y="0"/>
                </a:moveTo>
                <a:lnTo>
                  <a:pt x="4003158" y="0"/>
                </a:lnTo>
                <a:lnTo>
                  <a:pt x="4003158" y="1878714"/>
                </a:lnTo>
                <a:lnTo>
                  <a:pt x="0" y="1878714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2A9F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593112" y="5324347"/>
            <a:ext cx="1103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65" dirty="0">
                <a:solidFill>
                  <a:srgbClr val="404040"/>
                </a:solidFill>
                <a:latin typeface="Arial"/>
                <a:cs typeface="Arial"/>
              </a:rPr>
              <a:t>Policy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83428" y="2321899"/>
            <a:ext cx="13918565" cy="6784975"/>
            <a:chOff x="1683428" y="2321899"/>
            <a:chExt cx="13918565" cy="6784975"/>
          </a:xfrm>
        </p:grpSpPr>
        <p:sp>
          <p:nvSpPr>
            <p:cNvPr id="23" name="object 23"/>
            <p:cNvSpPr/>
            <p:nvPr/>
          </p:nvSpPr>
          <p:spPr>
            <a:xfrm>
              <a:off x="10325582" y="6592316"/>
              <a:ext cx="2898140" cy="2514600"/>
            </a:xfrm>
            <a:custGeom>
              <a:avLst/>
              <a:gdLst/>
              <a:ahLst/>
              <a:cxnLst/>
              <a:rect l="l" t="t" r="r" b="b"/>
              <a:pathLst>
                <a:path w="2898140" h="2514600">
                  <a:moveTo>
                    <a:pt x="161480" y="1025690"/>
                  </a:moveTo>
                  <a:lnTo>
                    <a:pt x="142976" y="967638"/>
                  </a:lnTo>
                  <a:lnTo>
                    <a:pt x="86982" y="938707"/>
                  </a:lnTo>
                  <a:lnTo>
                    <a:pt x="56159" y="942301"/>
                  </a:lnTo>
                  <a:lnTo>
                    <a:pt x="28930" y="957199"/>
                  </a:lnTo>
                  <a:lnTo>
                    <a:pt x="8813" y="982281"/>
                  </a:lnTo>
                  <a:lnTo>
                    <a:pt x="0" y="1013206"/>
                  </a:lnTo>
                  <a:lnTo>
                    <a:pt x="3594" y="1044028"/>
                  </a:lnTo>
                  <a:lnTo>
                    <a:pt x="18503" y="1071257"/>
                  </a:lnTo>
                  <a:lnTo>
                    <a:pt x="43573" y="1091374"/>
                  </a:lnTo>
                  <a:lnTo>
                    <a:pt x="74498" y="1100188"/>
                  </a:lnTo>
                  <a:lnTo>
                    <a:pt x="105321" y="1096581"/>
                  </a:lnTo>
                  <a:lnTo>
                    <a:pt x="132549" y="1081684"/>
                  </a:lnTo>
                  <a:lnTo>
                    <a:pt x="152666" y="1056614"/>
                  </a:lnTo>
                  <a:lnTo>
                    <a:pt x="155587" y="1046391"/>
                  </a:lnTo>
                  <a:lnTo>
                    <a:pt x="161480" y="1025690"/>
                  </a:lnTo>
                  <a:close/>
                </a:path>
                <a:path w="2898140" h="2514600">
                  <a:moveTo>
                    <a:pt x="203657" y="1071130"/>
                  </a:moveTo>
                  <a:lnTo>
                    <a:pt x="202450" y="1060856"/>
                  </a:lnTo>
                  <a:lnTo>
                    <a:pt x="197485" y="1051775"/>
                  </a:lnTo>
                  <a:lnTo>
                    <a:pt x="189077" y="1045044"/>
                  </a:lnTo>
                  <a:lnTo>
                    <a:pt x="178777" y="1042111"/>
                  </a:lnTo>
                  <a:lnTo>
                    <a:pt x="168503" y="1043305"/>
                  </a:lnTo>
                  <a:lnTo>
                    <a:pt x="159423" y="1048270"/>
                  </a:lnTo>
                  <a:lnTo>
                    <a:pt x="152717" y="1056640"/>
                  </a:lnTo>
                  <a:lnTo>
                    <a:pt x="149783" y="1066939"/>
                  </a:lnTo>
                  <a:lnTo>
                    <a:pt x="150977" y="1077214"/>
                  </a:lnTo>
                  <a:lnTo>
                    <a:pt x="155943" y="1086294"/>
                  </a:lnTo>
                  <a:lnTo>
                    <a:pt x="164299" y="1093000"/>
                  </a:lnTo>
                  <a:lnTo>
                    <a:pt x="174663" y="1095959"/>
                  </a:lnTo>
                  <a:lnTo>
                    <a:pt x="184937" y="1094765"/>
                  </a:lnTo>
                  <a:lnTo>
                    <a:pt x="194005" y="1089799"/>
                  </a:lnTo>
                  <a:lnTo>
                    <a:pt x="200723" y="1081430"/>
                  </a:lnTo>
                  <a:lnTo>
                    <a:pt x="203657" y="1071130"/>
                  </a:lnTo>
                  <a:close/>
                </a:path>
                <a:path w="2898140" h="2514600">
                  <a:moveTo>
                    <a:pt x="299605" y="1120711"/>
                  </a:moveTo>
                  <a:lnTo>
                    <a:pt x="298411" y="1110424"/>
                  </a:lnTo>
                  <a:lnTo>
                    <a:pt x="293446" y="1101356"/>
                  </a:lnTo>
                  <a:lnTo>
                    <a:pt x="285038" y="1094625"/>
                  </a:lnTo>
                  <a:lnTo>
                    <a:pt x="274726" y="1091679"/>
                  </a:lnTo>
                  <a:lnTo>
                    <a:pt x="264452" y="1092885"/>
                  </a:lnTo>
                  <a:lnTo>
                    <a:pt x="255371" y="1097851"/>
                  </a:lnTo>
                  <a:lnTo>
                    <a:pt x="248666" y="1106208"/>
                  </a:lnTo>
                  <a:lnTo>
                    <a:pt x="245732" y="1116520"/>
                  </a:lnTo>
                  <a:lnTo>
                    <a:pt x="246938" y="1126794"/>
                  </a:lnTo>
                  <a:lnTo>
                    <a:pt x="251904" y="1135875"/>
                  </a:lnTo>
                  <a:lnTo>
                    <a:pt x="260261" y="1142580"/>
                  </a:lnTo>
                  <a:lnTo>
                    <a:pt x="270611" y="1145540"/>
                  </a:lnTo>
                  <a:lnTo>
                    <a:pt x="280885" y="1144333"/>
                  </a:lnTo>
                  <a:lnTo>
                    <a:pt x="289966" y="1139367"/>
                  </a:lnTo>
                  <a:lnTo>
                    <a:pt x="296672" y="1131011"/>
                  </a:lnTo>
                  <a:lnTo>
                    <a:pt x="299605" y="1120711"/>
                  </a:lnTo>
                  <a:close/>
                </a:path>
                <a:path w="2898140" h="2514600">
                  <a:moveTo>
                    <a:pt x="395554" y="1170292"/>
                  </a:moveTo>
                  <a:lnTo>
                    <a:pt x="394360" y="1160018"/>
                  </a:lnTo>
                  <a:lnTo>
                    <a:pt x="389394" y="1150937"/>
                  </a:lnTo>
                  <a:lnTo>
                    <a:pt x="380987" y="1144206"/>
                  </a:lnTo>
                  <a:lnTo>
                    <a:pt x="370687" y="1141260"/>
                  </a:lnTo>
                  <a:lnTo>
                    <a:pt x="360413" y="1142466"/>
                  </a:lnTo>
                  <a:lnTo>
                    <a:pt x="351332" y="1147432"/>
                  </a:lnTo>
                  <a:lnTo>
                    <a:pt x="344627" y="1155788"/>
                  </a:lnTo>
                  <a:lnTo>
                    <a:pt x="341680" y="1166088"/>
                  </a:lnTo>
                  <a:lnTo>
                    <a:pt x="342887" y="1176362"/>
                  </a:lnTo>
                  <a:lnTo>
                    <a:pt x="347853" y="1185443"/>
                  </a:lnTo>
                  <a:lnTo>
                    <a:pt x="356209" y="1192149"/>
                  </a:lnTo>
                  <a:lnTo>
                    <a:pt x="366560" y="1195120"/>
                  </a:lnTo>
                  <a:lnTo>
                    <a:pt x="376834" y="1193914"/>
                  </a:lnTo>
                  <a:lnTo>
                    <a:pt x="385914" y="1188948"/>
                  </a:lnTo>
                  <a:lnTo>
                    <a:pt x="392620" y="1180592"/>
                  </a:lnTo>
                  <a:lnTo>
                    <a:pt x="395554" y="1170292"/>
                  </a:lnTo>
                  <a:close/>
                </a:path>
                <a:path w="2898140" h="2514600">
                  <a:moveTo>
                    <a:pt x="491515" y="1219860"/>
                  </a:moveTo>
                  <a:lnTo>
                    <a:pt x="490308" y="1209586"/>
                  </a:lnTo>
                  <a:lnTo>
                    <a:pt x="485355" y="1200518"/>
                  </a:lnTo>
                  <a:lnTo>
                    <a:pt x="476948" y="1193774"/>
                  </a:lnTo>
                  <a:lnTo>
                    <a:pt x="466636" y="1190840"/>
                  </a:lnTo>
                  <a:lnTo>
                    <a:pt x="456361" y="1192034"/>
                  </a:lnTo>
                  <a:lnTo>
                    <a:pt x="447281" y="1197000"/>
                  </a:lnTo>
                  <a:lnTo>
                    <a:pt x="440575" y="1205357"/>
                  </a:lnTo>
                  <a:lnTo>
                    <a:pt x="437642" y="1215669"/>
                  </a:lnTo>
                  <a:lnTo>
                    <a:pt x="438835" y="1225943"/>
                  </a:lnTo>
                  <a:lnTo>
                    <a:pt x="443801" y="1235024"/>
                  </a:lnTo>
                  <a:lnTo>
                    <a:pt x="452158" y="1241729"/>
                  </a:lnTo>
                  <a:lnTo>
                    <a:pt x="462508" y="1244688"/>
                  </a:lnTo>
                  <a:lnTo>
                    <a:pt x="472782" y="1243495"/>
                  </a:lnTo>
                  <a:lnTo>
                    <a:pt x="481863" y="1238529"/>
                  </a:lnTo>
                  <a:lnTo>
                    <a:pt x="488569" y="1230172"/>
                  </a:lnTo>
                  <a:lnTo>
                    <a:pt x="491515" y="1219860"/>
                  </a:lnTo>
                  <a:close/>
                </a:path>
                <a:path w="2898140" h="2514600">
                  <a:moveTo>
                    <a:pt x="587463" y="1269441"/>
                  </a:moveTo>
                  <a:lnTo>
                    <a:pt x="586270" y="1259166"/>
                  </a:lnTo>
                  <a:lnTo>
                    <a:pt x="581304" y="1250086"/>
                  </a:lnTo>
                  <a:lnTo>
                    <a:pt x="572897" y="1243355"/>
                  </a:lnTo>
                  <a:lnTo>
                    <a:pt x="562597" y="1240421"/>
                  </a:lnTo>
                  <a:lnTo>
                    <a:pt x="552310" y="1241615"/>
                  </a:lnTo>
                  <a:lnTo>
                    <a:pt x="543242" y="1246581"/>
                  </a:lnTo>
                  <a:lnTo>
                    <a:pt x="536536" y="1254937"/>
                  </a:lnTo>
                  <a:lnTo>
                    <a:pt x="533590" y="1265237"/>
                  </a:lnTo>
                  <a:lnTo>
                    <a:pt x="534784" y="1275524"/>
                  </a:lnTo>
                  <a:lnTo>
                    <a:pt x="539750" y="1284592"/>
                  </a:lnTo>
                  <a:lnTo>
                    <a:pt x="548106" y="1291297"/>
                  </a:lnTo>
                  <a:lnTo>
                    <a:pt x="558469" y="1294269"/>
                  </a:lnTo>
                  <a:lnTo>
                    <a:pt x="568744" y="1293075"/>
                  </a:lnTo>
                  <a:lnTo>
                    <a:pt x="577811" y="1288110"/>
                  </a:lnTo>
                  <a:lnTo>
                    <a:pt x="584530" y="1279753"/>
                  </a:lnTo>
                  <a:lnTo>
                    <a:pt x="587463" y="1269441"/>
                  </a:lnTo>
                  <a:close/>
                </a:path>
                <a:path w="2898140" h="2514600">
                  <a:moveTo>
                    <a:pt x="625513" y="91986"/>
                  </a:moveTo>
                  <a:lnTo>
                    <a:pt x="620750" y="53390"/>
                  </a:lnTo>
                  <a:lnTo>
                    <a:pt x="587565" y="10934"/>
                  </a:lnTo>
                  <a:lnTo>
                    <a:pt x="557326" y="0"/>
                  </a:lnTo>
                  <a:lnTo>
                    <a:pt x="525221" y="1663"/>
                  </a:lnTo>
                  <a:lnTo>
                    <a:pt x="497217" y="15049"/>
                  </a:lnTo>
                  <a:lnTo>
                    <a:pt x="476275" y="37947"/>
                  </a:lnTo>
                  <a:lnTo>
                    <a:pt x="465353" y="68186"/>
                  </a:lnTo>
                  <a:lnTo>
                    <a:pt x="467004" y="100291"/>
                  </a:lnTo>
                  <a:lnTo>
                    <a:pt x="480390" y="128295"/>
                  </a:lnTo>
                  <a:lnTo>
                    <a:pt x="503288" y="149250"/>
                  </a:lnTo>
                  <a:lnTo>
                    <a:pt x="533527" y="160172"/>
                  </a:lnTo>
                  <a:lnTo>
                    <a:pt x="565632" y="158508"/>
                  </a:lnTo>
                  <a:lnTo>
                    <a:pt x="593636" y="145135"/>
                  </a:lnTo>
                  <a:lnTo>
                    <a:pt x="614591" y="122224"/>
                  </a:lnTo>
                  <a:lnTo>
                    <a:pt x="620166" y="106781"/>
                  </a:lnTo>
                  <a:lnTo>
                    <a:pt x="625513" y="91986"/>
                  </a:lnTo>
                  <a:close/>
                </a:path>
                <a:path w="2898140" h="2514600">
                  <a:moveTo>
                    <a:pt x="679005" y="99936"/>
                  </a:moveTo>
                  <a:lnTo>
                    <a:pt x="678459" y="89242"/>
                  </a:lnTo>
                  <a:lnTo>
                    <a:pt x="673989" y="79895"/>
                  </a:lnTo>
                  <a:lnTo>
                    <a:pt x="666356" y="72923"/>
                  </a:lnTo>
                  <a:lnTo>
                    <a:pt x="656221" y="69265"/>
                  </a:lnTo>
                  <a:lnTo>
                    <a:pt x="645528" y="69824"/>
                  </a:lnTo>
                  <a:lnTo>
                    <a:pt x="636193" y="74282"/>
                  </a:lnTo>
                  <a:lnTo>
                    <a:pt x="629208" y="81915"/>
                  </a:lnTo>
                  <a:lnTo>
                    <a:pt x="625563" y="91998"/>
                  </a:lnTo>
                  <a:lnTo>
                    <a:pt x="626122" y="102704"/>
                  </a:lnTo>
                  <a:lnTo>
                    <a:pt x="630580" y="112039"/>
                  </a:lnTo>
                  <a:lnTo>
                    <a:pt x="638213" y="119011"/>
                  </a:lnTo>
                  <a:lnTo>
                    <a:pt x="648296" y="122656"/>
                  </a:lnTo>
                  <a:lnTo>
                    <a:pt x="659053" y="122110"/>
                  </a:lnTo>
                  <a:lnTo>
                    <a:pt x="668388" y="117652"/>
                  </a:lnTo>
                  <a:lnTo>
                    <a:pt x="675360" y="110020"/>
                  </a:lnTo>
                  <a:lnTo>
                    <a:pt x="679005" y="99936"/>
                  </a:lnTo>
                  <a:close/>
                </a:path>
                <a:path w="2898140" h="2514600">
                  <a:moveTo>
                    <a:pt x="683425" y="1319022"/>
                  </a:moveTo>
                  <a:lnTo>
                    <a:pt x="682218" y="1308747"/>
                  </a:lnTo>
                  <a:lnTo>
                    <a:pt x="677252" y="1299667"/>
                  </a:lnTo>
                  <a:lnTo>
                    <a:pt x="668845" y="1292936"/>
                  </a:lnTo>
                  <a:lnTo>
                    <a:pt x="658545" y="1289989"/>
                  </a:lnTo>
                  <a:lnTo>
                    <a:pt x="648271" y="1291196"/>
                  </a:lnTo>
                  <a:lnTo>
                    <a:pt x="639191" y="1296162"/>
                  </a:lnTo>
                  <a:lnTo>
                    <a:pt x="632485" y="1304518"/>
                  </a:lnTo>
                  <a:lnTo>
                    <a:pt x="629539" y="1314818"/>
                  </a:lnTo>
                  <a:lnTo>
                    <a:pt x="630745" y="1325092"/>
                  </a:lnTo>
                  <a:lnTo>
                    <a:pt x="635711" y="1334173"/>
                  </a:lnTo>
                  <a:lnTo>
                    <a:pt x="644067" y="1340878"/>
                  </a:lnTo>
                  <a:lnTo>
                    <a:pt x="654418" y="1343850"/>
                  </a:lnTo>
                  <a:lnTo>
                    <a:pt x="664692" y="1342644"/>
                  </a:lnTo>
                  <a:lnTo>
                    <a:pt x="673773" y="1337678"/>
                  </a:lnTo>
                  <a:lnTo>
                    <a:pt x="680478" y="1329321"/>
                  </a:lnTo>
                  <a:lnTo>
                    <a:pt x="683425" y="1319022"/>
                  </a:lnTo>
                  <a:close/>
                </a:path>
                <a:path w="2898140" h="2514600">
                  <a:moveTo>
                    <a:pt x="779373" y="1368602"/>
                  </a:moveTo>
                  <a:lnTo>
                    <a:pt x="778179" y="1358315"/>
                  </a:lnTo>
                  <a:lnTo>
                    <a:pt x="773214" y="1349248"/>
                  </a:lnTo>
                  <a:lnTo>
                    <a:pt x="764806" y="1342517"/>
                  </a:lnTo>
                  <a:lnTo>
                    <a:pt x="754494" y="1339570"/>
                  </a:lnTo>
                  <a:lnTo>
                    <a:pt x="744220" y="1340764"/>
                  </a:lnTo>
                  <a:lnTo>
                    <a:pt x="735139" y="1345730"/>
                  </a:lnTo>
                  <a:lnTo>
                    <a:pt x="728433" y="1354086"/>
                  </a:lnTo>
                  <a:lnTo>
                    <a:pt x="725500" y="1364399"/>
                  </a:lnTo>
                  <a:lnTo>
                    <a:pt x="726694" y="1374673"/>
                  </a:lnTo>
                  <a:lnTo>
                    <a:pt x="731659" y="1383753"/>
                  </a:lnTo>
                  <a:lnTo>
                    <a:pt x="740016" y="1390459"/>
                  </a:lnTo>
                  <a:lnTo>
                    <a:pt x="750366" y="1393418"/>
                  </a:lnTo>
                  <a:lnTo>
                    <a:pt x="760641" y="1392224"/>
                  </a:lnTo>
                  <a:lnTo>
                    <a:pt x="769721" y="1387259"/>
                  </a:lnTo>
                  <a:lnTo>
                    <a:pt x="776427" y="1378902"/>
                  </a:lnTo>
                  <a:lnTo>
                    <a:pt x="779373" y="1368602"/>
                  </a:lnTo>
                  <a:close/>
                </a:path>
                <a:path w="2898140" h="2514600">
                  <a:moveTo>
                    <a:pt x="785837" y="115811"/>
                  </a:moveTo>
                  <a:lnTo>
                    <a:pt x="785279" y="105117"/>
                  </a:lnTo>
                  <a:lnTo>
                    <a:pt x="780821" y="95770"/>
                  </a:lnTo>
                  <a:lnTo>
                    <a:pt x="773188" y="88798"/>
                  </a:lnTo>
                  <a:lnTo>
                    <a:pt x="763054" y="85140"/>
                  </a:lnTo>
                  <a:lnTo>
                    <a:pt x="752360" y="85699"/>
                  </a:lnTo>
                  <a:lnTo>
                    <a:pt x="743026" y="90157"/>
                  </a:lnTo>
                  <a:lnTo>
                    <a:pt x="736041" y="97790"/>
                  </a:lnTo>
                  <a:lnTo>
                    <a:pt x="732396" y="107873"/>
                  </a:lnTo>
                  <a:lnTo>
                    <a:pt x="732955" y="118579"/>
                  </a:lnTo>
                  <a:lnTo>
                    <a:pt x="737412" y="127914"/>
                  </a:lnTo>
                  <a:lnTo>
                    <a:pt x="745045" y="134899"/>
                  </a:lnTo>
                  <a:lnTo>
                    <a:pt x="755129" y="138531"/>
                  </a:lnTo>
                  <a:lnTo>
                    <a:pt x="765886" y="137985"/>
                  </a:lnTo>
                  <a:lnTo>
                    <a:pt x="775220" y="133527"/>
                  </a:lnTo>
                  <a:lnTo>
                    <a:pt x="782193" y="125895"/>
                  </a:lnTo>
                  <a:lnTo>
                    <a:pt x="785837" y="115811"/>
                  </a:lnTo>
                  <a:close/>
                </a:path>
                <a:path w="2898140" h="2514600">
                  <a:moveTo>
                    <a:pt x="875322" y="1418170"/>
                  </a:moveTo>
                  <a:lnTo>
                    <a:pt x="874128" y="1407896"/>
                  </a:lnTo>
                  <a:lnTo>
                    <a:pt x="869162" y="1398816"/>
                  </a:lnTo>
                  <a:lnTo>
                    <a:pt x="860755" y="1392085"/>
                  </a:lnTo>
                  <a:lnTo>
                    <a:pt x="850455" y="1389151"/>
                  </a:lnTo>
                  <a:lnTo>
                    <a:pt x="840181" y="1390345"/>
                  </a:lnTo>
                  <a:lnTo>
                    <a:pt x="831100" y="1395310"/>
                  </a:lnTo>
                  <a:lnTo>
                    <a:pt x="824395" y="1403667"/>
                  </a:lnTo>
                  <a:lnTo>
                    <a:pt x="821448" y="1413979"/>
                  </a:lnTo>
                  <a:lnTo>
                    <a:pt x="822642" y="1424254"/>
                  </a:lnTo>
                  <a:lnTo>
                    <a:pt x="827608" y="1433322"/>
                  </a:lnTo>
                  <a:lnTo>
                    <a:pt x="835964" y="1440040"/>
                  </a:lnTo>
                  <a:lnTo>
                    <a:pt x="846328" y="1442999"/>
                  </a:lnTo>
                  <a:lnTo>
                    <a:pt x="856602" y="1441805"/>
                  </a:lnTo>
                  <a:lnTo>
                    <a:pt x="865682" y="1436839"/>
                  </a:lnTo>
                  <a:lnTo>
                    <a:pt x="872388" y="1428483"/>
                  </a:lnTo>
                  <a:lnTo>
                    <a:pt x="875322" y="1418170"/>
                  </a:lnTo>
                  <a:close/>
                </a:path>
                <a:path w="2898140" h="2514600">
                  <a:moveTo>
                    <a:pt x="892670" y="131686"/>
                  </a:moveTo>
                  <a:lnTo>
                    <a:pt x="892111" y="120992"/>
                  </a:lnTo>
                  <a:lnTo>
                    <a:pt x="887653" y="111658"/>
                  </a:lnTo>
                  <a:lnTo>
                    <a:pt x="880021" y="104673"/>
                  </a:lnTo>
                  <a:lnTo>
                    <a:pt x="869886" y="101015"/>
                  </a:lnTo>
                  <a:lnTo>
                    <a:pt x="859193" y="101574"/>
                  </a:lnTo>
                  <a:lnTo>
                    <a:pt x="849845" y="106032"/>
                  </a:lnTo>
                  <a:lnTo>
                    <a:pt x="842873" y="113665"/>
                  </a:lnTo>
                  <a:lnTo>
                    <a:pt x="839228" y="123748"/>
                  </a:lnTo>
                  <a:lnTo>
                    <a:pt x="839774" y="134454"/>
                  </a:lnTo>
                  <a:lnTo>
                    <a:pt x="844245" y="143789"/>
                  </a:lnTo>
                  <a:lnTo>
                    <a:pt x="851877" y="150761"/>
                  </a:lnTo>
                  <a:lnTo>
                    <a:pt x="861949" y="154406"/>
                  </a:lnTo>
                  <a:lnTo>
                    <a:pt x="872705" y="153860"/>
                  </a:lnTo>
                  <a:lnTo>
                    <a:pt x="882040" y="149402"/>
                  </a:lnTo>
                  <a:lnTo>
                    <a:pt x="889025" y="141770"/>
                  </a:lnTo>
                  <a:lnTo>
                    <a:pt x="892670" y="131686"/>
                  </a:lnTo>
                  <a:close/>
                </a:path>
                <a:path w="2898140" h="2514600">
                  <a:moveTo>
                    <a:pt x="971283" y="1467751"/>
                  </a:moveTo>
                  <a:lnTo>
                    <a:pt x="970076" y="1457477"/>
                  </a:lnTo>
                  <a:lnTo>
                    <a:pt x="965111" y="1448396"/>
                  </a:lnTo>
                  <a:lnTo>
                    <a:pt x="956716" y="1441665"/>
                  </a:lnTo>
                  <a:lnTo>
                    <a:pt x="946404" y="1438732"/>
                  </a:lnTo>
                  <a:lnTo>
                    <a:pt x="936129" y="1439926"/>
                  </a:lnTo>
                  <a:lnTo>
                    <a:pt x="927049" y="1444891"/>
                  </a:lnTo>
                  <a:lnTo>
                    <a:pt x="920343" y="1453248"/>
                  </a:lnTo>
                  <a:lnTo>
                    <a:pt x="917397" y="1463548"/>
                  </a:lnTo>
                  <a:lnTo>
                    <a:pt x="918603" y="1473822"/>
                  </a:lnTo>
                  <a:lnTo>
                    <a:pt x="923569" y="1482902"/>
                  </a:lnTo>
                  <a:lnTo>
                    <a:pt x="931926" y="1489608"/>
                  </a:lnTo>
                  <a:lnTo>
                    <a:pt x="942276" y="1492580"/>
                  </a:lnTo>
                  <a:lnTo>
                    <a:pt x="952550" y="1491373"/>
                  </a:lnTo>
                  <a:lnTo>
                    <a:pt x="961631" y="1486420"/>
                  </a:lnTo>
                  <a:lnTo>
                    <a:pt x="968336" y="1478051"/>
                  </a:lnTo>
                  <a:lnTo>
                    <a:pt x="971283" y="1467751"/>
                  </a:lnTo>
                  <a:close/>
                </a:path>
                <a:path w="2898140" h="2514600">
                  <a:moveTo>
                    <a:pt x="999502" y="147561"/>
                  </a:moveTo>
                  <a:lnTo>
                    <a:pt x="998943" y="136867"/>
                  </a:lnTo>
                  <a:lnTo>
                    <a:pt x="994486" y="127533"/>
                  </a:lnTo>
                  <a:lnTo>
                    <a:pt x="986853" y="120548"/>
                  </a:lnTo>
                  <a:lnTo>
                    <a:pt x="976718" y="116890"/>
                  </a:lnTo>
                  <a:lnTo>
                    <a:pt x="966012" y="117449"/>
                  </a:lnTo>
                  <a:lnTo>
                    <a:pt x="956678" y="121907"/>
                  </a:lnTo>
                  <a:lnTo>
                    <a:pt x="949706" y="129540"/>
                  </a:lnTo>
                  <a:lnTo>
                    <a:pt x="946061" y="139623"/>
                  </a:lnTo>
                  <a:lnTo>
                    <a:pt x="946607" y="150329"/>
                  </a:lnTo>
                  <a:lnTo>
                    <a:pt x="951064" y="159664"/>
                  </a:lnTo>
                  <a:lnTo>
                    <a:pt x="958710" y="166649"/>
                  </a:lnTo>
                  <a:lnTo>
                    <a:pt x="968781" y="170281"/>
                  </a:lnTo>
                  <a:lnTo>
                    <a:pt x="979538" y="169735"/>
                  </a:lnTo>
                  <a:lnTo>
                    <a:pt x="988872" y="165277"/>
                  </a:lnTo>
                  <a:lnTo>
                    <a:pt x="995857" y="157645"/>
                  </a:lnTo>
                  <a:lnTo>
                    <a:pt x="999502" y="147561"/>
                  </a:lnTo>
                  <a:close/>
                </a:path>
                <a:path w="2898140" h="2514600">
                  <a:moveTo>
                    <a:pt x="1067231" y="1517332"/>
                  </a:moveTo>
                  <a:lnTo>
                    <a:pt x="1066038" y="1507058"/>
                  </a:lnTo>
                  <a:lnTo>
                    <a:pt x="1061072" y="1497977"/>
                  </a:lnTo>
                  <a:lnTo>
                    <a:pt x="1052664" y="1491246"/>
                  </a:lnTo>
                  <a:lnTo>
                    <a:pt x="1042352" y="1488300"/>
                  </a:lnTo>
                  <a:lnTo>
                    <a:pt x="1032078" y="1489506"/>
                  </a:lnTo>
                  <a:lnTo>
                    <a:pt x="1022997" y="1494459"/>
                  </a:lnTo>
                  <a:lnTo>
                    <a:pt x="1016292" y="1502829"/>
                  </a:lnTo>
                  <a:lnTo>
                    <a:pt x="1013358" y="1513128"/>
                  </a:lnTo>
                  <a:lnTo>
                    <a:pt x="1014552" y="1523403"/>
                  </a:lnTo>
                  <a:lnTo>
                    <a:pt x="1019517" y="1532483"/>
                  </a:lnTo>
                  <a:lnTo>
                    <a:pt x="1027874" y="1539189"/>
                  </a:lnTo>
                  <a:lnTo>
                    <a:pt x="1038225" y="1542161"/>
                  </a:lnTo>
                  <a:lnTo>
                    <a:pt x="1048512" y="1540954"/>
                  </a:lnTo>
                  <a:lnTo>
                    <a:pt x="1057579" y="1535988"/>
                  </a:lnTo>
                  <a:lnTo>
                    <a:pt x="1064285" y="1527632"/>
                  </a:lnTo>
                  <a:lnTo>
                    <a:pt x="1067231" y="1517332"/>
                  </a:lnTo>
                  <a:close/>
                </a:path>
                <a:path w="2898140" h="2514600">
                  <a:moveTo>
                    <a:pt x="1106335" y="163449"/>
                  </a:moveTo>
                  <a:lnTo>
                    <a:pt x="1105776" y="152742"/>
                  </a:lnTo>
                  <a:lnTo>
                    <a:pt x="1101318" y="143408"/>
                  </a:lnTo>
                  <a:lnTo>
                    <a:pt x="1093685" y="136423"/>
                  </a:lnTo>
                  <a:lnTo>
                    <a:pt x="1083551" y="132778"/>
                  </a:lnTo>
                  <a:lnTo>
                    <a:pt x="1072845" y="133324"/>
                  </a:lnTo>
                  <a:lnTo>
                    <a:pt x="1063510" y="137782"/>
                  </a:lnTo>
                  <a:lnTo>
                    <a:pt x="1056538" y="145415"/>
                  </a:lnTo>
                  <a:lnTo>
                    <a:pt x="1052893" y="155498"/>
                  </a:lnTo>
                  <a:lnTo>
                    <a:pt x="1053439" y="166204"/>
                  </a:lnTo>
                  <a:lnTo>
                    <a:pt x="1057897" y="175539"/>
                  </a:lnTo>
                  <a:lnTo>
                    <a:pt x="1065530" y="182524"/>
                  </a:lnTo>
                  <a:lnTo>
                    <a:pt x="1075613" y="186156"/>
                  </a:lnTo>
                  <a:lnTo>
                    <a:pt x="1086370" y="185610"/>
                  </a:lnTo>
                  <a:lnTo>
                    <a:pt x="1095705" y="181152"/>
                  </a:lnTo>
                  <a:lnTo>
                    <a:pt x="1102690" y="173520"/>
                  </a:lnTo>
                  <a:lnTo>
                    <a:pt x="1106335" y="163449"/>
                  </a:lnTo>
                  <a:close/>
                </a:path>
                <a:path w="2898140" h="2514600">
                  <a:moveTo>
                    <a:pt x="1163180" y="1566875"/>
                  </a:moveTo>
                  <a:lnTo>
                    <a:pt x="1161973" y="1556600"/>
                  </a:lnTo>
                  <a:lnTo>
                    <a:pt x="1157008" y="1547533"/>
                  </a:lnTo>
                  <a:lnTo>
                    <a:pt x="1148588" y="1540802"/>
                  </a:lnTo>
                  <a:lnTo>
                    <a:pt x="1138288" y="1537881"/>
                  </a:lnTo>
                  <a:lnTo>
                    <a:pt x="1128001" y="1539087"/>
                  </a:lnTo>
                  <a:lnTo>
                    <a:pt x="1118933" y="1544066"/>
                  </a:lnTo>
                  <a:lnTo>
                    <a:pt x="1112240" y="1552422"/>
                  </a:lnTo>
                  <a:lnTo>
                    <a:pt x="1109306" y="1562735"/>
                  </a:lnTo>
                  <a:lnTo>
                    <a:pt x="1110513" y="1573009"/>
                  </a:lnTo>
                  <a:lnTo>
                    <a:pt x="1115491" y="1582077"/>
                  </a:lnTo>
                  <a:lnTo>
                    <a:pt x="1123861" y="1588782"/>
                  </a:lnTo>
                  <a:lnTo>
                    <a:pt x="1134211" y="1591729"/>
                  </a:lnTo>
                  <a:lnTo>
                    <a:pt x="1144485" y="1590522"/>
                  </a:lnTo>
                  <a:lnTo>
                    <a:pt x="1153553" y="1585556"/>
                  </a:lnTo>
                  <a:lnTo>
                    <a:pt x="1160259" y="1577187"/>
                  </a:lnTo>
                  <a:lnTo>
                    <a:pt x="1163180" y="1566875"/>
                  </a:lnTo>
                  <a:close/>
                </a:path>
                <a:path w="2898140" h="2514600">
                  <a:moveTo>
                    <a:pt x="1213167" y="179324"/>
                  </a:moveTo>
                  <a:lnTo>
                    <a:pt x="1212608" y="168617"/>
                  </a:lnTo>
                  <a:lnTo>
                    <a:pt x="1208151" y="159283"/>
                  </a:lnTo>
                  <a:lnTo>
                    <a:pt x="1200518" y="152298"/>
                  </a:lnTo>
                  <a:lnTo>
                    <a:pt x="1190383" y="148653"/>
                  </a:lnTo>
                  <a:lnTo>
                    <a:pt x="1179677" y="149199"/>
                  </a:lnTo>
                  <a:lnTo>
                    <a:pt x="1170343" y="153657"/>
                  </a:lnTo>
                  <a:lnTo>
                    <a:pt x="1163358" y="161290"/>
                  </a:lnTo>
                  <a:lnTo>
                    <a:pt x="1159725" y="171373"/>
                  </a:lnTo>
                  <a:lnTo>
                    <a:pt x="1160272" y="182079"/>
                  </a:lnTo>
                  <a:lnTo>
                    <a:pt x="1164729" y="191414"/>
                  </a:lnTo>
                  <a:lnTo>
                    <a:pt x="1172362" y="198399"/>
                  </a:lnTo>
                  <a:lnTo>
                    <a:pt x="1182446" y="202031"/>
                  </a:lnTo>
                  <a:lnTo>
                    <a:pt x="1193203" y="201498"/>
                  </a:lnTo>
                  <a:lnTo>
                    <a:pt x="1202537" y="197027"/>
                  </a:lnTo>
                  <a:lnTo>
                    <a:pt x="1209522" y="189395"/>
                  </a:lnTo>
                  <a:lnTo>
                    <a:pt x="1213167" y="179324"/>
                  </a:lnTo>
                  <a:close/>
                </a:path>
                <a:path w="2898140" h="2514600">
                  <a:moveTo>
                    <a:pt x="1259141" y="1616456"/>
                  </a:moveTo>
                  <a:lnTo>
                    <a:pt x="1257935" y="1606181"/>
                  </a:lnTo>
                  <a:lnTo>
                    <a:pt x="1252956" y="1597113"/>
                  </a:lnTo>
                  <a:lnTo>
                    <a:pt x="1244549" y="1590382"/>
                  </a:lnTo>
                  <a:lnTo>
                    <a:pt x="1234236" y="1587449"/>
                  </a:lnTo>
                  <a:lnTo>
                    <a:pt x="1223962" y="1588668"/>
                  </a:lnTo>
                  <a:lnTo>
                    <a:pt x="1214882" y="1593634"/>
                  </a:lnTo>
                  <a:lnTo>
                    <a:pt x="1208189" y="1602003"/>
                  </a:lnTo>
                  <a:lnTo>
                    <a:pt x="1205255" y="1612315"/>
                  </a:lnTo>
                  <a:lnTo>
                    <a:pt x="1206474" y="1622590"/>
                  </a:lnTo>
                  <a:lnTo>
                    <a:pt x="1211440" y="1631657"/>
                  </a:lnTo>
                  <a:lnTo>
                    <a:pt x="1219809" y="1638350"/>
                  </a:lnTo>
                  <a:lnTo>
                    <a:pt x="1230160" y="1641309"/>
                  </a:lnTo>
                  <a:lnTo>
                    <a:pt x="1240434" y="1640103"/>
                  </a:lnTo>
                  <a:lnTo>
                    <a:pt x="1249514" y="1635125"/>
                  </a:lnTo>
                  <a:lnTo>
                    <a:pt x="1256207" y="1626768"/>
                  </a:lnTo>
                  <a:lnTo>
                    <a:pt x="1259141" y="1616456"/>
                  </a:lnTo>
                  <a:close/>
                </a:path>
                <a:path w="2898140" h="2514600">
                  <a:moveTo>
                    <a:pt x="1319987" y="195199"/>
                  </a:moveTo>
                  <a:lnTo>
                    <a:pt x="1319441" y="184492"/>
                  </a:lnTo>
                  <a:lnTo>
                    <a:pt x="1314983" y="175158"/>
                  </a:lnTo>
                  <a:lnTo>
                    <a:pt x="1307350" y="168173"/>
                  </a:lnTo>
                  <a:lnTo>
                    <a:pt x="1297216" y="164528"/>
                  </a:lnTo>
                  <a:lnTo>
                    <a:pt x="1286510" y="165074"/>
                  </a:lnTo>
                  <a:lnTo>
                    <a:pt x="1277175" y="169532"/>
                  </a:lnTo>
                  <a:lnTo>
                    <a:pt x="1270190" y="177165"/>
                  </a:lnTo>
                  <a:lnTo>
                    <a:pt x="1266545" y="187248"/>
                  </a:lnTo>
                  <a:lnTo>
                    <a:pt x="1267104" y="197954"/>
                  </a:lnTo>
                  <a:lnTo>
                    <a:pt x="1271562" y="207289"/>
                  </a:lnTo>
                  <a:lnTo>
                    <a:pt x="1279194" y="214274"/>
                  </a:lnTo>
                  <a:lnTo>
                    <a:pt x="1289278" y="217906"/>
                  </a:lnTo>
                  <a:lnTo>
                    <a:pt x="1300035" y="217373"/>
                  </a:lnTo>
                  <a:lnTo>
                    <a:pt x="1309370" y="212915"/>
                  </a:lnTo>
                  <a:lnTo>
                    <a:pt x="1316355" y="205270"/>
                  </a:lnTo>
                  <a:lnTo>
                    <a:pt x="1319987" y="195199"/>
                  </a:lnTo>
                  <a:close/>
                </a:path>
                <a:path w="2898140" h="2514600">
                  <a:moveTo>
                    <a:pt x="1355090" y="1666036"/>
                  </a:moveTo>
                  <a:lnTo>
                    <a:pt x="1353883" y="1655762"/>
                  </a:lnTo>
                  <a:lnTo>
                    <a:pt x="1348905" y="1646682"/>
                  </a:lnTo>
                  <a:lnTo>
                    <a:pt x="1340497" y="1639963"/>
                  </a:lnTo>
                  <a:lnTo>
                    <a:pt x="1330185" y="1637030"/>
                  </a:lnTo>
                  <a:lnTo>
                    <a:pt x="1319911" y="1638236"/>
                  </a:lnTo>
                  <a:lnTo>
                    <a:pt x="1310843" y="1643214"/>
                  </a:lnTo>
                  <a:lnTo>
                    <a:pt x="1304137" y="1651584"/>
                  </a:lnTo>
                  <a:lnTo>
                    <a:pt x="1301216" y="1661883"/>
                  </a:lnTo>
                  <a:lnTo>
                    <a:pt x="1302423" y="1672158"/>
                  </a:lnTo>
                  <a:lnTo>
                    <a:pt x="1307401" y="1681238"/>
                  </a:lnTo>
                  <a:lnTo>
                    <a:pt x="1315758" y="1687931"/>
                  </a:lnTo>
                  <a:lnTo>
                    <a:pt x="1326121" y="1690890"/>
                  </a:lnTo>
                  <a:lnTo>
                    <a:pt x="1336395" y="1689684"/>
                  </a:lnTo>
                  <a:lnTo>
                    <a:pt x="1345463" y="1684705"/>
                  </a:lnTo>
                  <a:lnTo>
                    <a:pt x="1352169" y="1676336"/>
                  </a:lnTo>
                  <a:lnTo>
                    <a:pt x="1355090" y="1666036"/>
                  </a:lnTo>
                  <a:close/>
                </a:path>
                <a:path w="2898140" h="2514600">
                  <a:moveTo>
                    <a:pt x="1426819" y="211074"/>
                  </a:moveTo>
                  <a:lnTo>
                    <a:pt x="1426273" y="200367"/>
                  </a:lnTo>
                  <a:lnTo>
                    <a:pt x="1421815" y="191033"/>
                  </a:lnTo>
                  <a:lnTo>
                    <a:pt x="1414183" y="184048"/>
                  </a:lnTo>
                  <a:lnTo>
                    <a:pt x="1404048" y="180403"/>
                  </a:lnTo>
                  <a:lnTo>
                    <a:pt x="1393342" y="180949"/>
                  </a:lnTo>
                  <a:lnTo>
                    <a:pt x="1384007" y="185407"/>
                  </a:lnTo>
                  <a:lnTo>
                    <a:pt x="1377022" y="193052"/>
                  </a:lnTo>
                  <a:lnTo>
                    <a:pt x="1373378" y="203123"/>
                  </a:lnTo>
                  <a:lnTo>
                    <a:pt x="1373936" y="213829"/>
                  </a:lnTo>
                  <a:lnTo>
                    <a:pt x="1378394" y="223164"/>
                  </a:lnTo>
                  <a:lnTo>
                    <a:pt x="1386027" y="230149"/>
                  </a:lnTo>
                  <a:lnTo>
                    <a:pt x="1396111" y="233794"/>
                  </a:lnTo>
                  <a:lnTo>
                    <a:pt x="1406867" y="233248"/>
                  </a:lnTo>
                  <a:lnTo>
                    <a:pt x="1416202" y="228790"/>
                  </a:lnTo>
                  <a:lnTo>
                    <a:pt x="1423174" y="221145"/>
                  </a:lnTo>
                  <a:lnTo>
                    <a:pt x="1426819" y="211074"/>
                  </a:lnTo>
                  <a:close/>
                </a:path>
                <a:path w="2898140" h="2514600">
                  <a:moveTo>
                    <a:pt x="1451051" y="1715604"/>
                  </a:moveTo>
                  <a:lnTo>
                    <a:pt x="1449832" y="1705330"/>
                  </a:lnTo>
                  <a:lnTo>
                    <a:pt x="1444866" y="1696262"/>
                  </a:lnTo>
                  <a:lnTo>
                    <a:pt x="1436446" y="1689531"/>
                  </a:lnTo>
                  <a:lnTo>
                    <a:pt x="1426146" y="1686610"/>
                  </a:lnTo>
                  <a:lnTo>
                    <a:pt x="1415859" y="1687817"/>
                  </a:lnTo>
                  <a:lnTo>
                    <a:pt x="1406791" y="1692795"/>
                  </a:lnTo>
                  <a:lnTo>
                    <a:pt x="1400098" y="1701152"/>
                  </a:lnTo>
                  <a:lnTo>
                    <a:pt x="1397165" y="1711464"/>
                  </a:lnTo>
                  <a:lnTo>
                    <a:pt x="1398371" y="1721739"/>
                  </a:lnTo>
                  <a:lnTo>
                    <a:pt x="1403350" y="1730806"/>
                  </a:lnTo>
                  <a:lnTo>
                    <a:pt x="1411719" y="1737512"/>
                  </a:lnTo>
                  <a:lnTo>
                    <a:pt x="1422069" y="1740471"/>
                  </a:lnTo>
                  <a:lnTo>
                    <a:pt x="1432344" y="1739252"/>
                  </a:lnTo>
                  <a:lnTo>
                    <a:pt x="1441411" y="1734286"/>
                  </a:lnTo>
                  <a:lnTo>
                    <a:pt x="1448117" y="1725917"/>
                  </a:lnTo>
                  <a:lnTo>
                    <a:pt x="1451051" y="1715604"/>
                  </a:lnTo>
                  <a:close/>
                </a:path>
                <a:path w="2898140" h="2514600">
                  <a:moveTo>
                    <a:pt x="1533652" y="226949"/>
                  </a:moveTo>
                  <a:lnTo>
                    <a:pt x="1533105" y="216242"/>
                  </a:lnTo>
                  <a:lnTo>
                    <a:pt x="1528648" y="206908"/>
                  </a:lnTo>
                  <a:lnTo>
                    <a:pt x="1521002" y="199923"/>
                  </a:lnTo>
                  <a:lnTo>
                    <a:pt x="1510880" y="196278"/>
                  </a:lnTo>
                  <a:lnTo>
                    <a:pt x="1500174" y="196824"/>
                  </a:lnTo>
                  <a:lnTo>
                    <a:pt x="1490840" y="201282"/>
                  </a:lnTo>
                  <a:lnTo>
                    <a:pt x="1483855" y="208927"/>
                  </a:lnTo>
                  <a:lnTo>
                    <a:pt x="1480210" y="218998"/>
                  </a:lnTo>
                  <a:lnTo>
                    <a:pt x="1480769" y="229704"/>
                  </a:lnTo>
                  <a:lnTo>
                    <a:pt x="1485226" y="239039"/>
                  </a:lnTo>
                  <a:lnTo>
                    <a:pt x="1492859" y="246024"/>
                  </a:lnTo>
                  <a:lnTo>
                    <a:pt x="1502943" y="249669"/>
                  </a:lnTo>
                  <a:lnTo>
                    <a:pt x="1513687" y="249123"/>
                  </a:lnTo>
                  <a:lnTo>
                    <a:pt x="1523022" y="244665"/>
                  </a:lnTo>
                  <a:lnTo>
                    <a:pt x="1530007" y="237032"/>
                  </a:lnTo>
                  <a:lnTo>
                    <a:pt x="1533652" y="226949"/>
                  </a:lnTo>
                  <a:close/>
                </a:path>
                <a:path w="2898140" h="2514600">
                  <a:moveTo>
                    <a:pt x="1546999" y="1765185"/>
                  </a:moveTo>
                  <a:lnTo>
                    <a:pt x="1545793" y="1754911"/>
                  </a:lnTo>
                  <a:lnTo>
                    <a:pt x="1540814" y="1745843"/>
                  </a:lnTo>
                  <a:lnTo>
                    <a:pt x="1532407" y="1739112"/>
                  </a:lnTo>
                  <a:lnTo>
                    <a:pt x="1522095" y="1736191"/>
                  </a:lnTo>
                  <a:lnTo>
                    <a:pt x="1511820" y="1737398"/>
                  </a:lnTo>
                  <a:lnTo>
                    <a:pt x="1502752" y="1742363"/>
                  </a:lnTo>
                  <a:lnTo>
                    <a:pt x="1496047" y="1750733"/>
                  </a:lnTo>
                  <a:lnTo>
                    <a:pt x="1493113" y="1761045"/>
                  </a:lnTo>
                  <a:lnTo>
                    <a:pt x="1494332" y="1771319"/>
                  </a:lnTo>
                  <a:lnTo>
                    <a:pt x="1499298" y="1780387"/>
                  </a:lnTo>
                  <a:lnTo>
                    <a:pt x="1507667" y="1787093"/>
                  </a:lnTo>
                  <a:lnTo>
                    <a:pt x="1518018" y="1790039"/>
                  </a:lnTo>
                  <a:lnTo>
                    <a:pt x="1528292" y="1788833"/>
                  </a:lnTo>
                  <a:lnTo>
                    <a:pt x="1537373" y="1783854"/>
                  </a:lnTo>
                  <a:lnTo>
                    <a:pt x="1544066" y="1775498"/>
                  </a:lnTo>
                  <a:lnTo>
                    <a:pt x="1546999" y="1765185"/>
                  </a:lnTo>
                  <a:close/>
                </a:path>
                <a:path w="2898140" h="2514600">
                  <a:moveTo>
                    <a:pt x="1640484" y="242824"/>
                  </a:moveTo>
                  <a:lnTo>
                    <a:pt x="1639938" y="232117"/>
                  </a:lnTo>
                  <a:lnTo>
                    <a:pt x="1635467" y="222783"/>
                  </a:lnTo>
                  <a:lnTo>
                    <a:pt x="1627835" y="215798"/>
                  </a:lnTo>
                  <a:lnTo>
                    <a:pt x="1617713" y="212153"/>
                  </a:lnTo>
                  <a:lnTo>
                    <a:pt x="1607007" y="212699"/>
                  </a:lnTo>
                  <a:lnTo>
                    <a:pt x="1597672" y="217170"/>
                  </a:lnTo>
                  <a:lnTo>
                    <a:pt x="1590687" y="224802"/>
                  </a:lnTo>
                  <a:lnTo>
                    <a:pt x="1587042" y="234873"/>
                  </a:lnTo>
                  <a:lnTo>
                    <a:pt x="1587601" y="245579"/>
                  </a:lnTo>
                  <a:lnTo>
                    <a:pt x="1592059" y="254914"/>
                  </a:lnTo>
                  <a:lnTo>
                    <a:pt x="1599692" y="261899"/>
                  </a:lnTo>
                  <a:lnTo>
                    <a:pt x="1609763" y="265544"/>
                  </a:lnTo>
                  <a:lnTo>
                    <a:pt x="1620520" y="264998"/>
                  </a:lnTo>
                  <a:lnTo>
                    <a:pt x="1629854" y="260540"/>
                  </a:lnTo>
                  <a:lnTo>
                    <a:pt x="1636839" y="252907"/>
                  </a:lnTo>
                  <a:lnTo>
                    <a:pt x="1640484" y="242824"/>
                  </a:lnTo>
                  <a:close/>
                </a:path>
                <a:path w="2898140" h="2514600">
                  <a:moveTo>
                    <a:pt x="1642948" y="1814766"/>
                  </a:moveTo>
                  <a:lnTo>
                    <a:pt x="1641741" y="1804492"/>
                  </a:lnTo>
                  <a:lnTo>
                    <a:pt x="1636763" y="1795411"/>
                  </a:lnTo>
                  <a:lnTo>
                    <a:pt x="1628355" y="1788693"/>
                  </a:lnTo>
                  <a:lnTo>
                    <a:pt x="1618043" y="1785759"/>
                  </a:lnTo>
                  <a:lnTo>
                    <a:pt x="1607769" y="1786978"/>
                  </a:lnTo>
                  <a:lnTo>
                    <a:pt x="1598701" y="1791944"/>
                  </a:lnTo>
                  <a:lnTo>
                    <a:pt x="1591995" y="1800313"/>
                  </a:lnTo>
                  <a:lnTo>
                    <a:pt x="1589074" y="1810613"/>
                  </a:lnTo>
                  <a:lnTo>
                    <a:pt x="1590281" y="1820900"/>
                  </a:lnTo>
                  <a:lnTo>
                    <a:pt x="1595259" y="1829968"/>
                  </a:lnTo>
                  <a:lnTo>
                    <a:pt x="1603616" y="1836661"/>
                  </a:lnTo>
                  <a:lnTo>
                    <a:pt x="1613979" y="1839620"/>
                  </a:lnTo>
                  <a:lnTo>
                    <a:pt x="1624253" y="1838413"/>
                  </a:lnTo>
                  <a:lnTo>
                    <a:pt x="1633321" y="1833435"/>
                  </a:lnTo>
                  <a:lnTo>
                    <a:pt x="1640027" y="1825066"/>
                  </a:lnTo>
                  <a:lnTo>
                    <a:pt x="1642948" y="1814766"/>
                  </a:lnTo>
                  <a:close/>
                </a:path>
                <a:path w="2898140" h="2514600">
                  <a:moveTo>
                    <a:pt x="1738909" y="1864334"/>
                  </a:moveTo>
                  <a:lnTo>
                    <a:pt x="1737690" y="1854060"/>
                  </a:lnTo>
                  <a:lnTo>
                    <a:pt x="1732724" y="1844992"/>
                  </a:lnTo>
                  <a:lnTo>
                    <a:pt x="1724304" y="1838274"/>
                  </a:lnTo>
                  <a:lnTo>
                    <a:pt x="1714004" y="1835340"/>
                  </a:lnTo>
                  <a:lnTo>
                    <a:pt x="1703730" y="1836547"/>
                  </a:lnTo>
                  <a:lnTo>
                    <a:pt x="1694649" y="1841525"/>
                  </a:lnTo>
                  <a:lnTo>
                    <a:pt x="1687957" y="1849882"/>
                  </a:lnTo>
                  <a:lnTo>
                    <a:pt x="1685023" y="1860194"/>
                  </a:lnTo>
                  <a:lnTo>
                    <a:pt x="1686229" y="1870468"/>
                  </a:lnTo>
                  <a:lnTo>
                    <a:pt x="1691208" y="1879549"/>
                  </a:lnTo>
                  <a:lnTo>
                    <a:pt x="1699577" y="1886242"/>
                  </a:lnTo>
                  <a:lnTo>
                    <a:pt x="1709928" y="1889201"/>
                  </a:lnTo>
                  <a:lnTo>
                    <a:pt x="1720202" y="1887982"/>
                  </a:lnTo>
                  <a:lnTo>
                    <a:pt x="1729270" y="1883016"/>
                  </a:lnTo>
                  <a:lnTo>
                    <a:pt x="1735975" y="1874647"/>
                  </a:lnTo>
                  <a:lnTo>
                    <a:pt x="1738909" y="1864334"/>
                  </a:lnTo>
                  <a:close/>
                </a:path>
                <a:path w="2898140" h="2514600">
                  <a:moveTo>
                    <a:pt x="1747316" y="258699"/>
                  </a:moveTo>
                  <a:lnTo>
                    <a:pt x="1746758" y="247992"/>
                  </a:lnTo>
                  <a:lnTo>
                    <a:pt x="1742300" y="238658"/>
                  </a:lnTo>
                  <a:lnTo>
                    <a:pt x="1734667" y="231673"/>
                  </a:lnTo>
                  <a:lnTo>
                    <a:pt x="1724533" y="228028"/>
                  </a:lnTo>
                  <a:lnTo>
                    <a:pt x="1713839" y="228574"/>
                  </a:lnTo>
                  <a:lnTo>
                    <a:pt x="1704505" y="233045"/>
                  </a:lnTo>
                  <a:lnTo>
                    <a:pt x="1697520" y="240677"/>
                  </a:lnTo>
                  <a:lnTo>
                    <a:pt x="1693875" y="250748"/>
                  </a:lnTo>
                  <a:lnTo>
                    <a:pt x="1694421" y="261454"/>
                  </a:lnTo>
                  <a:lnTo>
                    <a:pt x="1698891" y="270789"/>
                  </a:lnTo>
                  <a:lnTo>
                    <a:pt x="1706524" y="277774"/>
                  </a:lnTo>
                  <a:lnTo>
                    <a:pt x="1716595" y="281419"/>
                  </a:lnTo>
                  <a:lnTo>
                    <a:pt x="1727352" y="280873"/>
                  </a:lnTo>
                  <a:lnTo>
                    <a:pt x="1736686" y="276415"/>
                  </a:lnTo>
                  <a:lnTo>
                    <a:pt x="1743671" y="268782"/>
                  </a:lnTo>
                  <a:lnTo>
                    <a:pt x="1747316" y="258699"/>
                  </a:lnTo>
                  <a:close/>
                </a:path>
                <a:path w="2898140" h="2514600">
                  <a:moveTo>
                    <a:pt x="1834857" y="1913915"/>
                  </a:moveTo>
                  <a:lnTo>
                    <a:pt x="1833651" y="1903641"/>
                  </a:lnTo>
                  <a:lnTo>
                    <a:pt x="1828673" y="1894573"/>
                  </a:lnTo>
                  <a:lnTo>
                    <a:pt x="1820265" y="1887842"/>
                  </a:lnTo>
                  <a:lnTo>
                    <a:pt x="1809953" y="1884921"/>
                  </a:lnTo>
                  <a:lnTo>
                    <a:pt x="1799678" y="1886127"/>
                  </a:lnTo>
                  <a:lnTo>
                    <a:pt x="1790611" y="1891106"/>
                  </a:lnTo>
                  <a:lnTo>
                    <a:pt x="1783905" y="1899462"/>
                  </a:lnTo>
                  <a:lnTo>
                    <a:pt x="1780971" y="1909775"/>
                  </a:lnTo>
                  <a:lnTo>
                    <a:pt x="1782191" y="1920049"/>
                  </a:lnTo>
                  <a:lnTo>
                    <a:pt x="1787156" y="1929117"/>
                  </a:lnTo>
                  <a:lnTo>
                    <a:pt x="1795526" y="1935822"/>
                  </a:lnTo>
                  <a:lnTo>
                    <a:pt x="1805876" y="1938769"/>
                  </a:lnTo>
                  <a:lnTo>
                    <a:pt x="1816150" y="1937562"/>
                  </a:lnTo>
                  <a:lnTo>
                    <a:pt x="1825231" y="1932597"/>
                  </a:lnTo>
                  <a:lnTo>
                    <a:pt x="1831924" y="1924227"/>
                  </a:lnTo>
                  <a:lnTo>
                    <a:pt x="1834857" y="1913915"/>
                  </a:lnTo>
                  <a:close/>
                </a:path>
                <a:path w="2898140" h="2514600">
                  <a:moveTo>
                    <a:pt x="1854149" y="274574"/>
                  </a:moveTo>
                  <a:lnTo>
                    <a:pt x="1853590" y="263867"/>
                  </a:lnTo>
                  <a:lnTo>
                    <a:pt x="1849132" y="254533"/>
                  </a:lnTo>
                  <a:lnTo>
                    <a:pt x="1841500" y="247561"/>
                  </a:lnTo>
                  <a:lnTo>
                    <a:pt x="1831365" y="243903"/>
                  </a:lnTo>
                  <a:lnTo>
                    <a:pt x="1820672" y="244462"/>
                  </a:lnTo>
                  <a:lnTo>
                    <a:pt x="1811324" y="248920"/>
                  </a:lnTo>
                  <a:lnTo>
                    <a:pt x="1804352" y="256552"/>
                  </a:lnTo>
                  <a:lnTo>
                    <a:pt x="1800707" y="266623"/>
                  </a:lnTo>
                  <a:lnTo>
                    <a:pt x="1801253" y="277329"/>
                  </a:lnTo>
                  <a:lnTo>
                    <a:pt x="1805711" y="286664"/>
                  </a:lnTo>
                  <a:lnTo>
                    <a:pt x="1813356" y="293649"/>
                  </a:lnTo>
                  <a:lnTo>
                    <a:pt x="1823427" y="297294"/>
                  </a:lnTo>
                  <a:lnTo>
                    <a:pt x="1834184" y="296748"/>
                  </a:lnTo>
                  <a:lnTo>
                    <a:pt x="1843519" y="292290"/>
                  </a:lnTo>
                  <a:lnTo>
                    <a:pt x="1850504" y="284657"/>
                  </a:lnTo>
                  <a:lnTo>
                    <a:pt x="1854149" y="274574"/>
                  </a:lnTo>
                  <a:close/>
                </a:path>
                <a:path w="2898140" h="2514600">
                  <a:moveTo>
                    <a:pt x="1930806" y="1963496"/>
                  </a:moveTo>
                  <a:lnTo>
                    <a:pt x="1929599" y="1953221"/>
                  </a:lnTo>
                  <a:lnTo>
                    <a:pt x="1924621" y="1944141"/>
                  </a:lnTo>
                  <a:lnTo>
                    <a:pt x="1916214" y="1937423"/>
                  </a:lnTo>
                  <a:lnTo>
                    <a:pt x="1905901" y="1934489"/>
                  </a:lnTo>
                  <a:lnTo>
                    <a:pt x="1895627" y="1935708"/>
                  </a:lnTo>
                  <a:lnTo>
                    <a:pt x="1886559" y="1940674"/>
                  </a:lnTo>
                  <a:lnTo>
                    <a:pt x="1879854" y="1949043"/>
                  </a:lnTo>
                  <a:lnTo>
                    <a:pt x="1876933" y="1959356"/>
                  </a:lnTo>
                  <a:lnTo>
                    <a:pt x="1878139" y="1969630"/>
                  </a:lnTo>
                  <a:lnTo>
                    <a:pt x="1883117" y="1978698"/>
                  </a:lnTo>
                  <a:lnTo>
                    <a:pt x="1891474" y="1985391"/>
                  </a:lnTo>
                  <a:lnTo>
                    <a:pt x="1901837" y="1988350"/>
                  </a:lnTo>
                  <a:lnTo>
                    <a:pt x="1912112" y="1987143"/>
                  </a:lnTo>
                  <a:lnTo>
                    <a:pt x="1921179" y="1982165"/>
                  </a:lnTo>
                  <a:lnTo>
                    <a:pt x="1927885" y="1973808"/>
                  </a:lnTo>
                  <a:lnTo>
                    <a:pt x="1930806" y="1963496"/>
                  </a:lnTo>
                  <a:close/>
                </a:path>
                <a:path w="2898140" h="2514600">
                  <a:moveTo>
                    <a:pt x="1960981" y="290449"/>
                  </a:moveTo>
                  <a:lnTo>
                    <a:pt x="1960422" y="279742"/>
                  </a:lnTo>
                  <a:lnTo>
                    <a:pt x="1955965" y="270408"/>
                  </a:lnTo>
                  <a:lnTo>
                    <a:pt x="1948332" y="263436"/>
                  </a:lnTo>
                  <a:lnTo>
                    <a:pt x="1938197" y="259778"/>
                  </a:lnTo>
                  <a:lnTo>
                    <a:pt x="1927491" y="260337"/>
                  </a:lnTo>
                  <a:lnTo>
                    <a:pt x="1918157" y="264795"/>
                  </a:lnTo>
                  <a:lnTo>
                    <a:pt x="1911184" y="272427"/>
                  </a:lnTo>
                  <a:lnTo>
                    <a:pt x="1907540" y="282498"/>
                  </a:lnTo>
                  <a:lnTo>
                    <a:pt x="1908086" y="293204"/>
                  </a:lnTo>
                  <a:lnTo>
                    <a:pt x="1912543" y="302539"/>
                  </a:lnTo>
                  <a:lnTo>
                    <a:pt x="1920176" y="309524"/>
                  </a:lnTo>
                  <a:lnTo>
                    <a:pt x="1930260" y="313169"/>
                  </a:lnTo>
                  <a:lnTo>
                    <a:pt x="1941017" y="312623"/>
                  </a:lnTo>
                  <a:lnTo>
                    <a:pt x="1950351" y="308165"/>
                  </a:lnTo>
                  <a:lnTo>
                    <a:pt x="1957336" y="300532"/>
                  </a:lnTo>
                  <a:lnTo>
                    <a:pt x="1960981" y="290449"/>
                  </a:lnTo>
                  <a:close/>
                </a:path>
                <a:path w="2898140" h="2514600">
                  <a:moveTo>
                    <a:pt x="2026767" y="2013077"/>
                  </a:moveTo>
                  <a:lnTo>
                    <a:pt x="2025548" y="2002802"/>
                  </a:lnTo>
                  <a:lnTo>
                    <a:pt x="2020582" y="1993722"/>
                  </a:lnTo>
                  <a:lnTo>
                    <a:pt x="2012162" y="1987003"/>
                  </a:lnTo>
                  <a:lnTo>
                    <a:pt x="2001862" y="1984070"/>
                  </a:lnTo>
                  <a:lnTo>
                    <a:pt x="1991588" y="1985276"/>
                  </a:lnTo>
                  <a:lnTo>
                    <a:pt x="1982508" y="1990255"/>
                  </a:lnTo>
                  <a:lnTo>
                    <a:pt x="1975815" y="1998624"/>
                  </a:lnTo>
                  <a:lnTo>
                    <a:pt x="1972881" y="2008924"/>
                  </a:lnTo>
                  <a:lnTo>
                    <a:pt x="1974088" y="2019198"/>
                  </a:lnTo>
                  <a:lnTo>
                    <a:pt x="1979066" y="2028278"/>
                  </a:lnTo>
                  <a:lnTo>
                    <a:pt x="1987435" y="2034971"/>
                  </a:lnTo>
                  <a:lnTo>
                    <a:pt x="1997786" y="2037930"/>
                  </a:lnTo>
                  <a:lnTo>
                    <a:pt x="2008060" y="2036724"/>
                  </a:lnTo>
                  <a:lnTo>
                    <a:pt x="2017128" y="2031746"/>
                  </a:lnTo>
                  <a:lnTo>
                    <a:pt x="2023833" y="2023376"/>
                  </a:lnTo>
                  <a:lnTo>
                    <a:pt x="2026767" y="2013077"/>
                  </a:lnTo>
                  <a:close/>
                </a:path>
                <a:path w="2898140" h="2514600">
                  <a:moveTo>
                    <a:pt x="2067814" y="306324"/>
                  </a:moveTo>
                  <a:lnTo>
                    <a:pt x="2067255" y="295630"/>
                  </a:lnTo>
                  <a:lnTo>
                    <a:pt x="2062797" y="286283"/>
                  </a:lnTo>
                  <a:lnTo>
                    <a:pt x="2055164" y="279311"/>
                  </a:lnTo>
                  <a:lnTo>
                    <a:pt x="2045030" y="275653"/>
                  </a:lnTo>
                  <a:lnTo>
                    <a:pt x="2034324" y="276212"/>
                  </a:lnTo>
                  <a:lnTo>
                    <a:pt x="2024989" y="280670"/>
                  </a:lnTo>
                  <a:lnTo>
                    <a:pt x="2018004" y="288302"/>
                  </a:lnTo>
                  <a:lnTo>
                    <a:pt x="2014372" y="298373"/>
                  </a:lnTo>
                  <a:lnTo>
                    <a:pt x="2014918" y="309079"/>
                  </a:lnTo>
                  <a:lnTo>
                    <a:pt x="2019376" y="318414"/>
                  </a:lnTo>
                  <a:lnTo>
                    <a:pt x="2027008" y="325399"/>
                  </a:lnTo>
                  <a:lnTo>
                    <a:pt x="2037092" y="329044"/>
                  </a:lnTo>
                  <a:lnTo>
                    <a:pt x="2047849" y="328498"/>
                  </a:lnTo>
                  <a:lnTo>
                    <a:pt x="2057184" y="324040"/>
                  </a:lnTo>
                  <a:lnTo>
                    <a:pt x="2064169" y="316407"/>
                  </a:lnTo>
                  <a:lnTo>
                    <a:pt x="2067814" y="306324"/>
                  </a:lnTo>
                  <a:close/>
                </a:path>
                <a:path w="2898140" h="2514600">
                  <a:moveTo>
                    <a:pt x="2122716" y="2062645"/>
                  </a:moveTo>
                  <a:lnTo>
                    <a:pt x="2121509" y="2052370"/>
                  </a:lnTo>
                  <a:lnTo>
                    <a:pt x="2116531" y="2043303"/>
                  </a:lnTo>
                  <a:lnTo>
                    <a:pt x="2108123" y="2036572"/>
                  </a:lnTo>
                  <a:lnTo>
                    <a:pt x="2097811" y="2033651"/>
                  </a:lnTo>
                  <a:lnTo>
                    <a:pt x="2087537" y="2034857"/>
                  </a:lnTo>
                  <a:lnTo>
                    <a:pt x="2078469" y="2039835"/>
                  </a:lnTo>
                  <a:lnTo>
                    <a:pt x="2071763" y="2048192"/>
                  </a:lnTo>
                  <a:lnTo>
                    <a:pt x="2068842" y="2058504"/>
                  </a:lnTo>
                  <a:lnTo>
                    <a:pt x="2070049" y="2068779"/>
                  </a:lnTo>
                  <a:lnTo>
                    <a:pt x="2075014" y="2077847"/>
                  </a:lnTo>
                  <a:lnTo>
                    <a:pt x="2083384" y="2084552"/>
                  </a:lnTo>
                  <a:lnTo>
                    <a:pt x="2093734" y="2087499"/>
                  </a:lnTo>
                  <a:lnTo>
                    <a:pt x="2104021" y="2086292"/>
                  </a:lnTo>
                  <a:lnTo>
                    <a:pt x="2113089" y="2081326"/>
                  </a:lnTo>
                  <a:lnTo>
                    <a:pt x="2119782" y="2072957"/>
                  </a:lnTo>
                  <a:lnTo>
                    <a:pt x="2122716" y="2062645"/>
                  </a:lnTo>
                  <a:close/>
                </a:path>
                <a:path w="2898140" h="2514600">
                  <a:moveTo>
                    <a:pt x="2174633" y="322199"/>
                  </a:moveTo>
                  <a:lnTo>
                    <a:pt x="2174087" y="311505"/>
                  </a:lnTo>
                  <a:lnTo>
                    <a:pt x="2169630" y="302171"/>
                  </a:lnTo>
                  <a:lnTo>
                    <a:pt x="2161997" y="295186"/>
                  </a:lnTo>
                  <a:lnTo>
                    <a:pt x="2151862" y="291528"/>
                  </a:lnTo>
                  <a:lnTo>
                    <a:pt x="2141156" y="292087"/>
                  </a:lnTo>
                  <a:lnTo>
                    <a:pt x="2131822" y="296545"/>
                  </a:lnTo>
                  <a:lnTo>
                    <a:pt x="2124837" y="304177"/>
                  </a:lnTo>
                  <a:lnTo>
                    <a:pt x="2121192" y="314248"/>
                  </a:lnTo>
                  <a:lnTo>
                    <a:pt x="2121751" y="324954"/>
                  </a:lnTo>
                  <a:lnTo>
                    <a:pt x="2126208" y="334289"/>
                  </a:lnTo>
                  <a:lnTo>
                    <a:pt x="2133841" y="341274"/>
                  </a:lnTo>
                  <a:lnTo>
                    <a:pt x="2143925" y="344919"/>
                  </a:lnTo>
                  <a:lnTo>
                    <a:pt x="2154682" y="344373"/>
                  </a:lnTo>
                  <a:lnTo>
                    <a:pt x="2164016" y="339915"/>
                  </a:lnTo>
                  <a:lnTo>
                    <a:pt x="2171001" y="332282"/>
                  </a:lnTo>
                  <a:lnTo>
                    <a:pt x="2174633" y="322199"/>
                  </a:lnTo>
                  <a:close/>
                </a:path>
                <a:path w="2898140" h="2514600">
                  <a:moveTo>
                    <a:pt x="2218664" y="2112226"/>
                  </a:moveTo>
                  <a:lnTo>
                    <a:pt x="2217458" y="2101951"/>
                  </a:lnTo>
                  <a:lnTo>
                    <a:pt x="2212492" y="2092883"/>
                  </a:lnTo>
                  <a:lnTo>
                    <a:pt x="2204072" y="2086152"/>
                  </a:lnTo>
                  <a:lnTo>
                    <a:pt x="2193760" y="2083231"/>
                  </a:lnTo>
                  <a:lnTo>
                    <a:pt x="2183485" y="2084438"/>
                  </a:lnTo>
                  <a:lnTo>
                    <a:pt x="2174417" y="2089404"/>
                  </a:lnTo>
                  <a:lnTo>
                    <a:pt x="2167725" y="2097773"/>
                  </a:lnTo>
                  <a:lnTo>
                    <a:pt x="2164791" y="2108085"/>
                  </a:lnTo>
                  <a:lnTo>
                    <a:pt x="2165997" y="2118360"/>
                  </a:lnTo>
                  <a:lnTo>
                    <a:pt x="2170976" y="2127427"/>
                  </a:lnTo>
                  <a:lnTo>
                    <a:pt x="2179332" y="2134133"/>
                  </a:lnTo>
                  <a:lnTo>
                    <a:pt x="2189696" y="2137079"/>
                  </a:lnTo>
                  <a:lnTo>
                    <a:pt x="2199970" y="2135873"/>
                  </a:lnTo>
                  <a:lnTo>
                    <a:pt x="2209038" y="2130895"/>
                  </a:lnTo>
                  <a:lnTo>
                    <a:pt x="2215743" y="2122538"/>
                  </a:lnTo>
                  <a:lnTo>
                    <a:pt x="2218664" y="2112226"/>
                  </a:lnTo>
                  <a:close/>
                </a:path>
                <a:path w="2898140" h="2514600">
                  <a:moveTo>
                    <a:pt x="2281466" y="338074"/>
                  </a:moveTo>
                  <a:lnTo>
                    <a:pt x="2280920" y="327380"/>
                  </a:lnTo>
                  <a:lnTo>
                    <a:pt x="2276462" y="318046"/>
                  </a:lnTo>
                  <a:lnTo>
                    <a:pt x="2268829" y="311061"/>
                  </a:lnTo>
                  <a:lnTo>
                    <a:pt x="2258695" y="307403"/>
                  </a:lnTo>
                  <a:lnTo>
                    <a:pt x="2247989" y="307962"/>
                  </a:lnTo>
                  <a:lnTo>
                    <a:pt x="2238654" y="312420"/>
                  </a:lnTo>
                  <a:lnTo>
                    <a:pt x="2231669" y="320052"/>
                  </a:lnTo>
                  <a:lnTo>
                    <a:pt x="2228024" y="330136"/>
                  </a:lnTo>
                  <a:lnTo>
                    <a:pt x="2228583" y="340829"/>
                  </a:lnTo>
                  <a:lnTo>
                    <a:pt x="2233041" y="350164"/>
                  </a:lnTo>
                  <a:lnTo>
                    <a:pt x="2240673" y="357149"/>
                  </a:lnTo>
                  <a:lnTo>
                    <a:pt x="2250757" y="360794"/>
                  </a:lnTo>
                  <a:lnTo>
                    <a:pt x="2261514" y="360248"/>
                  </a:lnTo>
                  <a:lnTo>
                    <a:pt x="2270849" y="355790"/>
                  </a:lnTo>
                  <a:lnTo>
                    <a:pt x="2277821" y="348157"/>
                  </a:lnTo>
                  <a:lnTo>
                    <a:pt x="2281466" y="338074"/>
                  </a:lnTo>
                  <a:close/>
                </a:path>
                <a:path w="2898140" h="2514600">
                  <a:moveTo>
                    <a:pt x="2314625" y="2161806"/>
                  </a:moveTo>
                  <a:lnTo>
                    <a:pt x="2313406" y="2151532"/>
                  </a:lnTo>
                  <a:lnTo>
                    <a:pt x="2308441" y="2142452"/>
                  </a:lnTo>
                  <a:lnTo>
                    <a:pt x="2300020" y="2135733"/>
                  </a:lnTo>
                  <a:lnTo>
                    <a:pt x="2289721" y="2132800"/>
                  </a:lnTo>
                  <a:lnTo>
                    <a:pt x="2279446" y="2134006"/>
                  </a:lnTo>
                  <a:lnTo>
                    <a:pt x="2270366" y="2138984"/>
                  </a:lnTo>
                  <a:lnTo>
                    <a:pt x="2263673" y="2147354"/>
                  </a:lnTo>
                  <a:lnTo>
                    <a:pt x="2260739" y="2157653"/>
                  </a:lnTo>
                  <a:lnTo>
                    <a:pt x="2261946" y="2167928"/>
                  </a:lnTo>
                  <a:lnTo>
                    <a:pt x="2266924" y="2177008"/>
                  </a:lnTo>
                  <a:lnTo>
                    <a:pt x="2275294" y="2183701"/>
                  </a:lnTo>
                  <a:lnTo>
                    <a:pt x="2285644" y="2186660"/>
                  </a:lnTo>
                  <a:lnTo>
                    <a:pt x="2295918" y="2185454"/>
                  </a:lnTo>
                  <a:lnTo>
                    <a:pt x="2304999" y="2180475"/>
                  </a:lnTo>
                  <a:lnTo>
                    <a:pt x="2311692" y="2172106"/>
                  </a:lnTo>
                  <a:lnTo>
                    <a:pt x="2314625" y="2161806"/>
                  </a:lnTo>
                  <a:close/>
                </a:path>
                <a:path w="2898140" h="2514600">
                  <a:moveTo>
                    <a:pt x="2388311" y="353949"/>
                  </a:moveTo>
                  <a:lnTo>
                    <a:pt x="2387752" y="343255"/>
                  </a:lnTo>
                  <a:lnTo>
                    <a:pt x="2383282" y="333921"/>
                  </a:lnTo>
                  <a:lnTo>
                    <a:pt x="2375649" y="326936"/>
                  </a:lnTo>
                  <a:lnTo>
                    <a:pt x="2365527" y="323278"/>
                  </a:lnTo>
                  <a:lnTo>
                    <a:pt x="2354821" y="323837"/>
                  </a:lnTo>
                  <a:lnTo>
                    <a:pt x="2345486" y="328295"/>
                  </a:lnTo>
                  <a:lnTo>
                    <a:pt x="2338501" y="335927"/>
                  </a:lnTo>
                  <a:lnTo>
                    <a:pt x="2334857" y="346011"/>
                  </a:lnTo>
                  <a:lnTo>
                    <a:pt x="2335415" y="356704"/>
                  </a:lnTo>
                  <a:lnTo>
                    <a:pt x="2339873" y="366039"/>
                  </a:lnTo>
                  <a:lnTo>
                    <a:pt x="2347506" y="373024"/>
                  </a:lnTo>
                  <a:lnTo>
                    <a:pt x="2357590" y="376669"/>
                  </a:lnTo>
                  <a:lnTo>
                    <a:pt x="2368334" y="376123"/>
                  </a:lnTo>
                  <a:lnTo>
                    <a:pt x="2377681" y="371665"/>
                  </a:lnTo>
                  <a:lnTo>
                    <a:pt x="2384653" y="364032"/>
                  </a:lnTo>
                  <a:lnTo>
                    <a:pt x="2388311" y="353949"/>
                  </a:lnTo>
                  <a:close/>
                </a:path>
                <a:path w="2898140" h="2514600">
                  <a:moveTo>
                    <a:pt x="2410574" y="2211374"/>
                  </a:moveTo>
                  <a:lnTo>
                    <a:pt x="2409367" y="2201100"/>
                  </a:lnTo>
                  <a:lnTo>
                    <a:pt x="2404389" y="2192032"/>
                  </a:lnTo>
                  <a:lnTo>
                    <a:pt x="2396032" y="2185327"/>
                  </a:lnTo>
                  <a:lnTo>
                    <a:pt x="2385669" y="2182380"/>
                  </a:lnTo>
                  <a:lnTo>
                    <a:pt x="2375395" y="2183587"/>
                  </a:lnTo>
                  <a:lnTo>
                    <a:pt x="2366327" y="2188565"/>
                  </a:lnTo>
                  <a:lnTo>
                    <a:pt x="2359622" y="2196922"/>
                  </a:lnTo>
                  <a:lnTo>
                    <a:pt x="2356701" y="2207234"/>
                  </a:lnTo>
                  <a:lnTo>
                    <a:pt x="2357907" y="2217509"/>
                  </a:lnTo>
                  <a:lnTo>
                    <a:pt x="2362873" y="2226589"/>
                  </a:lnTo>
                  <a:lnTo>
                    <a:pt x="2371242" y="2233282"/>
                  </a:lnTo>
                  <a:lnTo>
                    <a:pt x="2381593" y="2236241"/>
                  </a:lnTo>
                  <a:lnTo>
                    <a:pt x="2391867" y="2235022"/>
                  </a:lnTo>
                  <a:lnTo>
                    <a:pt x="2400947" y="2230056"/>
                  </a:lnTo>
                  <a:lnTo>
                    <a:pt x="2407653" y="2221687"/>
                  </a:lnTo>
                  <a:lnTo>
                    <a:pt x="2410574" y="2211374"/>
                  </a:lnTo>
                  <a:close/>
                </a:path>
                <a:path w="2898140" h="2514600">
                  <a:moveTo>
                    <a:pt x="2495143" y="369824"/>
                  </a:moveTo>
                  <a:lnTo>
                    <a:pt x="2494584" y="359130"/>
                  </a:lnTo>
                  <a:lnTo>
                    <a:pt x="2490114" y="349796"/>
                  </a:lnTo>
                  <a:lnTo>
                    <a:pt x="2482481" y="342811"/>
                  </a:lnTo>
                  <a:lnTo>
                    <a:pt x="2472359" y="339153"/>
                  </a:lnTo>
                  <a:lnTo>
                    <a:pt x="2461653" y="339712"/>
                  </a:lnTo>
                  <a:lnTo>
                    <a:pt x="2452319" y="344170"/>
                  </a:lnTo>
                  <a:lnTo>
                    <a:pt x="2445334" y="351802"/>
                  </a:lnTo>
                  <a:lnTo>
                    <a:pt x="2441702" y="361886"/>
                  </a:lnTo>
                  <a:lnTo>
                    <a:pt x="2442248" y="372579"/>
                  </a:lnTo>
                  <a:lnTo>
                    <a:pt x="2446705" y="381914"/>
                  </a:lnTo>
                  <a:lnTo>
                    <a:pt x="2454338" y="388899"/>
                  </a:lnTo>
                  <a:lnTo>
                    <a:pt x="2464422" y="392544"/>
                  </a:lnTo>
                  <a:lnTo>
                    <a:pt x="2475166" y="391998"/>
                  </a:lnTo>
                  <a:lnTo>
                    <a:pt x="2484501" y="387540"/>
                  </a:lnTo>
                  <a:lnTo>
                    <a:pt x="2491486" y="379907"/>
                  </a:lnTo>
                  <a:lnTo>
                    <a:pt x="2495143" y="369824"/>
                  </a:lnTo>
                  <a:close/>
                </a:path>
                <a:path w="2898140" h="2514600">
                  <a:moveTo>
                    <a:pt x="2506522" y="2260955"/>
                  </a:moveTo>
                  <a:lnTo>
                    <a:pt x="2505316" y="2250681"/>
                  </a:lnTo>
                  <a:lnTo>
                    <a:pt x="2500350" y="2241613"/>
                  </a:lnTo>
                  <a:lnTo>
                    <a:pt x="2491943" y="2234882"/>
                  </a:lnTo>
                  <a:lnTo>
                    <a:pt x="2481630" y="2231961"/>
                  </a:lnTo>
                  <a:lnTo>
                    <a:pt x="2471356" y="2233168"/>
                  </a:lnTo>
                  <a:lnTo>
                    <a:pt x="2462276" y="2238133"/>
                  </a:lnTo>
                  <a:lnTo>
                    <a:pt x="2455583" y="2246503"/>
                  </a:lnTo>
                  <a:lnTo>
                    <a:pt x="2452649" y="2256815"/>
                  </a:lnTo>
                  <a:lnTo>
                    <a:pt x="2453856" y="2267089"/>
                  </a:lnTo>
                  <a:lnTo>
                    <a:pt x="2458834" y="2276157"/>
                  </a:lnTo>
                  <a:lnTo>
                    <a:pt x="2467203" y="2282863"/>
                  </a:lnTo>
                  <a:lnTo>
                    <a:pt x="2477554" y="2285809"/>
                  </a:lnTo>
                  <a:lnTo>
                    <a:pt x="2487828" y="2284603"/>
                  </a:lnTo>
                  <a:lnTo>
                    <a:pt x="2496896" y="2279624"/>
                  </a:lnTo>
                  <a:lnTo>
                    <a:pt x="2503601" y="2271268"/>
                  </a:lnTo>
                  <a:lnTo>
                    <a:pt x="2506522" y="2260955"/>
                  </a:lnTo>
                  <a:close/>
                </a:path>
                <a:path w="2898140" h="2514600">
                  <a:moveTo>
                    <a:pt x="2601963" y="385699"/>
                  </a:moveTo>
                  <a:lnTo>
                    <a:pt x="2601404" y="375005"/>
                  </a:lnTo>
                  <a:lnTo>
                    <a:pt x="2596946" y="365671"/>
                  </a:lnTo>
                  <a:lnTo>
                    <a:pt x="2589314" y="358686"/>
                  </a:lnTo>
                  <a:lnTo>
                    <a:pt x="2579192" y="355028"/>
                  </a:lnTo>
                  <a:lnTo>
                    <a:pt x="2568486" y="355587"/>
                  </a:lnTo>
                  <a:lnTo>
                    <a:pt x="2559151" y="360045"/>
                  </a:lnTo>
                  <a:lnTo>
                    <a:pt x="2552166" y="367677"/>
                  </a:lnTo>
                  <a:lnTo>
                    <a:pt x="2548521" y="377761"/>
                  </a:lnTo>
                  <a:lnTo>
                    <a:pt x="2549067" y="388454"/>
                  </a:lnTo>
                  <a:lnTo>
                    <a:pt x="2553538" y="397802"/>
                  </a:lnTo>
                  <a:lnTo>
                    <a:pt x="2561171" y="404774"/>
                  </a:lnTo>
                  <a:lnTo>
                    <a:pt x="2571254" y="408419"/>
                  </a:lnTo>
                  <a:lnTo>
                    <a:pt x="2581999" y="407873"/>
                  </a:lnTo>
                  <a:lnTo>
                    <a:pt x="2591333" y="403415"/>
                  </a:lnTo>
                  <a:lnTo>
                    <a:pt x="2598318" y="395782"/>
                  </a:lnTo>
                  <a:lnTo>
                    <a:pt x="2601963" y="385699"/>
                  </a:lnTo>
                  <a:close/>
                </a:path>
                <a:path w="2898140" h="2514600">
                  <a:moveTo>
                    <a:pt x="2602484" y="2310536"/>
                  </a:moveTo>
                  <a:lnTo>
                    <a:pt x="2601277" y="2300262"/>
                  </a:lnTo>
                  <a:lnTo>
                    <a:pt x="2596299" y="2291181"/>
                  </a:lnTo>
                  <a:lnTo>
                    <a:pt x="2587891" y="2284463"/>
                  </a:lnTo>
                  <a:lnTo>
                    <a:pt x="2577579" y="2281529"/>
                  </a:lnTo>
                  <a:lnTo>
                    <a:pt x="2567305" y="2282748"/>
                  </a:lnTo>
                  <a:lnTo>
                    <a:pt x="2558224" y="2287714"/>
                  </a:lnTo>
                  <a:lnTo>
                    <a:pt x="2551531" y="2296083"/>
                  </a:lnTo>
                  <a:lnTo>
                    <a:pt x="2548598" y="2306396"/>
                  </a:lnTo>
                  <a:lnTo>
                    <a:pt x="2549817" y="2316670"/>
                  </a:lnTo>
                  <a:lnTo>
                    <a:pt x="2554782" y="2325738"/>
                  </a:lnTo>
                  <a:lnTo>
                    <a:pt x="2563152" y="2332431"/>
                  </a:lnTo>
                  <a:lnTo>
                    <a:pt x="2573502" y="2335390"/>
                  </a:lnTo>
                  <a:lnTo>
                    <a:pt x="2583777" y="2334183"/>
                  </a:lnTo>
                  <a:lnTo>
                    <a:pt x="2592857" y="2329205"/>
                  </a:lnTo>
                  <a:lnTo>
                    <a:pt x="2599563" y="2320836"/>
                  </a:lnTo>
                  <a:lnTo>
                    <a:pt x="2602484" y="2310536"/>
                  </a:lnTo>
                  <a:close/>
                </a:path>
                <a:path w="2898140" h="2514600">
                  <a:moveTo>
                    <a:pt x="2698432" y="2360117"/>
                  </a:moveTo>
                  <a:lnTo>
                    <a:pt x="2697226" y="2349830"/>
                  </a:lnTo>
                  <a:lnTo>
                    <a:pt x="2692247" y="2340762"/>
                  </a:lnTo>
                  <a:lnTo>
                    <a:pt x="2683840" y="2334044"/>
                  </a:lnTo>
                  <a:lnTo>
                    <a:pt x="2673527" y="2331110"/>
                  </a:lnTo>
                  <a:lnTo>
                    <a:pt x="2663253" y="2332317"/>
                  </a:lnTo>
                  <a:lnTo>
                    <a:pt x="2654185" y="2337295"/>
                  </a:lnTo>
                  <a:lnTo>
                    <a:pt x="2647492" y="2345664"/>
                  </a:lnTo>
                  <a:lnTo>
                    <a:pt x="2644559" y="2355964"/>
                  </a:lnTo>
                  <a:lnTo>
                    <a:pt x="2645765" y="2366238"/>
                  </a:lnTo>
                  <a:lnTo>
                    <a:pt x="2650744" y="2375319"/>
                  </a:lnTo>
                  <a:lnTo>
                    <a:pt x="2659151" y="2382037"/>
                  </a:lnTo>
                  <a:lnTo>
                    <a:pt x="2669463" y="2384971"/>
                  </a:lnTo>
                  <a:lnTo>
                    <a:pt x="2679738" y="2383752"/>
                  </a:lnTo>
                  <a:lnTo>
                    <a:pt x="2688806" y="2378786"/>
                  </a:lnTo>
                  <a:lnTo>
                    <a:pt x="2695498" y="2370417"/>
                  </a:lnTo>
                  <a:lnTo>
                    <a:pt x="2698432" y="2360117"/>
                  </a:lnTo>
                  <a:close/>
                </a:path>
                <a:path w="2898140" h="2514600">
                  <a:moveTo>
                    <a:pt x="2708795" y="401574"/>
                  </a:moveTo>
                  <a:lnTo>
                    <a:pt x="2708237" y="390867"/>
                  </a:lnTo>
                  <a:lnTo>
                    <a:pt x="2703779" y="381533"/>
                  </a:lnTo>
                  <a:lnTo>
                    <a:pt x="2696133" y="374561"/>
                  </a:lnTo>
                  <a:lnTo>
                    <a:pt x="2686012" y="370903"/>
                  </a:lnTo>
                  <a:lnTo>
                    <a:pt x="2675305" y="371462"/>
                  </a:lnTo>
                  <a:lnTo>
                    <a:pt x="2665971" y="375932"/>
                  </a:lnTo>
                  <a:lnTo>
                    <a:pt x="2658986" y="383565"/>
                  </a:lnTo>
                  <a:lnTo>
                    <a:pt x="2655354" y="393636"/>
                  </a:lnTo>
                  <a:lnTo>
                    <a:pt x="2655900" y="404342"/>
                  </a:lnTo>
                  <a:lnTo>
                    <a:pt x="2660370" y="413677"/>
                  </a:lnTo>
                  <a:lnTo>
                    <a:pt x="2668003" y="420662"/>
                  </a:lnTo>
                  <a:lnTo>
                    <a:pt x="2678087" y="424294"/>
                  </a:lnTo>
                  <a:lnTo>
                    <a:pt x="2688844" y="423748"/>
                  </a:lnTo>
                  <a:lnTo>
                    <a:pt x="2698165" y="419290"/>
                  </a:lnTo>
                  <a:lnTo>
                    <a:pt x="2705150" y="411657"/>
                  </a:lnTo>
                  <a:lnTo>
                    <a:pt x="2708795" y="401574"/>
                  </a:lnTo>
                  <a:close/>
                </a:path>
                <a:path w="2898140" h="2514600">
                  <a:moveTo>
                    <a:pt x="2897378" y="429602"/>
                  </a:moveTo>
                  <a:lnTo>
                    <a:pt x="2895714" y="397497"/>
                  </a:lnTo>
                  <a:lnTo>
                    <a:pt x="2890596" y="386791"/>
                  </a:lnTo>
                  <a:lnTo>
                    <a:pt x="2882328" y="369493"/>
                  </a:lnTo>
                  <a:lnTo>
                    <a:pt x="2859430" y="348538"/>
                  </a:lnTo>
                  <a:lnTo>
                    <a:pt x="2829191" y="337616"/>
                  </a:lnTo>
                  <a:lnTo>
                    <a:pt x="2797086" y="339280"/>
                  </a:lnTo>
                  <a:lnTo>
                    <a:pt x="2769082" y="352653"/>
                  </a:lnTo>
                  <a:lnTo>
                    <a:pt x="2748127" y="375564"/>
                  </a:lnTo>
                  <a:lnTo>
                    <a:pt x="2737205" y="405803"/>
                  </a:lnTo>
                  <a:lnTo>
                    <a:pt x="2738869" y="437908"/>
                  </a:lnTo>
                  <a:lnTo>
                    <a:pt x="2752242" y="465912"/>
                  </a:lnTo>
                  <a:lnTo>
                    <a:pt x="2775153" y="486854"/>
                  </a:lnTo>
                  <a:lnTo>
                    <a:pt x="2805392" y="497789"/>
                  </a:lnTo>
                  <a:lnTo>
                    <a:pt x="2837497" y="496125"/>
                  </a:lnTo>
                  <a:lnTo>
                    <a:pt x="2865501" y="482739"/>
                  </a:lnTo>
                  <a:lnTo>
                    <a:pt x="2886443" y="459841"/>
                  </a:lnTo>
                  <a:lnTo>
                    <a:pt x="2893555" y="440169"/>
                  </a:lnTo>
                  <a:lnTo>
                    <a:pt x="2897378" y="429602"/>
                  </a:lnTo>
                  <a:close/>
                </a:path>
                <a:path w="2898140" h="2514600">
                  <a:moveTo>
                    <a:pt x="2898025" y="2439619"/>
                  </a:moveTo>
                  <a:lnTo>
                    <a:pt x="2897441" y="2434539"/>
                  </a:lnTo>
                  <a:lnTo>
                    <a:pt x="2894431" y="2408783"/>
                  </a:lnTo>
                  <a:lnTo>
                    <a:pt x="2879534" y="2381554"/>
                  </a:lnTo>
                  <a:lnTo>
                    <a:pt x="2878455" y="2380691"/>
                  </a:lnTo>
                  <a:lnTo>
                    <a:pt x="2854464" y="2361438"/>
                  </a:lnTo>
                  <a:lnTo>
                    <a:pt x="2823540" y="2352624"/>
                  </a:lnTo>
                  <a:lnTo>
                    <a:pt x="2792717" y="2356231"/>
                  </a:lnTo>
                  <a:lnTo>
                    <a:pt x="2765488" y="2371128"/>
                  </a:lnTo>
                  <a:lnTo>
                    <a:pt x="2754985" y="2384209"/>
                  </a:lnTo>
                  <a:lnTo>
                    <a:pt x="2750134" y="2386876"/>
                  </a:lnTo>
                  <a:lnTo>
                    <a:pt x="2743441" y="2395232"/>
                  </a:lnTo>
                  <a:lnTo>
                    <a:pt x="2740507" y="2405545"/>
                  </a:lnTo>
                  <a:lnTo>
                    <a:pt x="2741142" y="2410993"/>
                  </a:lnTo>
                  <a:lnTo>
                    <a:pt x="2736545" y="2427122"/>
                  </a:lnTo>
                  <a:lnTo>
                    <a:pt x="2740152" y="2457945"/>
                  </a:lnTo>
                  <a:lnTo>
                    <a:pt x="2755049" y="2485174"/>
                  </a:lnTo>
                  <a:lnTo>
                    <a:pt x="2780119" y="2505303"/>
                  </a:lnTo>
                  <a:lnTo>
                    <a:pt x="2811043" y="2514104"/>
                  </a:lnTo>
                  <a:lnTo>
                    <a:pt x="2841879" y="2510510"/>
                  </a:lnTo>
                  <a:lnTo>
                    <a:pt x="2869095" y="2495613"/>
                  </a:lnTo>
                  <a:lnTo>
                    <a:pt x="2889224" y="2470531"/>
                  </a:lnTo>
                  <a:lnTo>
                    <a:pt x="2898025" y="2439619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07184" y="4113830"/>
              <a:ext cx="994787" cy="124865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7307" y="2761951"/>
              <a:ext cx="3265427" cy="29312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8716" y="2321899"/>
              <a:ext cx="1291885" cy="12161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41159" y="2976223"/>
              <a:ext cx="1224821" cy="122229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712003" y="2759149"/>
              <a:ext cx="2201545" cy="5630545"/>
            </a:xfrm>
            <a:custGeom>
              <a:avLst/>
              <a:gdLst/>
              <a:ahLst/>
              <a:cxnLst/>
              <a:rect l="l" t="t" r="r" b="b"/>
              <a:pathLst>
                <a:path w="2201545" h="5630545">
                  <a:moveTo>
                    <a:pt x="0" y="0"/>
                  </a:moveTo>
                  <a:lnTo>
                    <a:pt x="2200940" y="0"/>
                  </a:lnTo>
                  <a:lnTo>
                    <a:pt x="2200940" y="5629940"/>
                  </a:lnTo>
                  <a:lnTo>
                    <a:pt x="0" y="5629940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9BC8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675475" y="699516"/>
            <a:ext cx="493839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5" dirty="0">
                <a:solidFill>
                  <a:srgbClr val="404040"/>
                </a:solidFill>
                <a:latin typeface="Microsoft Sans Serif"/>
                <a:cs typeface="Microsoft Sans Serif"/>
              </a:rPr>
              <a:t>Vault</a:t>
            </a:r>
            <a:r>
              <a:rPr sz="5600" spc="-200" dirty="0">
                <a:solidFill>
                  <a:srgbClr val="404040"/>
                </a:solidFill>
                <a:latin typeface="Microsoft Sans Serif"/>
                <a:cs typeface="Microsoft Sans Serif"/>
              </a:rPr>
              <a:t> </a:t>
            </a:r>
            <a:r>
              <a:rPr sz="5600" spc="100" dirty="0">
                <a:solidFill>
                  <a:srgbClr val="404040"/>
                </a:solidFill>
                <a:latin typeface="Microsoft Sans Serif"/>
                <a:cs typeface="Microsoft Sans Serif"/>
              </a:rPr>
              <a:t>Concepts</a:t>
            </a:r>
            <a:endParaRPr sz="5600" dirty="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66264" y="7631683"/>
            <a:ext cx="12928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latin typeface="Arial"/>
                <a:cs typeface="Arial"/>
              </a:rPr>
              <a:t>Clients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04104" y="2850791"/>
            <a:ext cx="8964295" cy="5778500"/>
            <a:chOff x="2204104" y="2850791"/>
            <a:chExt cx="8964295" cy="5778500"/>
          </a:xfrm>
        </p:grpSpPr>
        <p:sp>
          <p:nvSpPr>
            <p:cNvPr id="32" name="object 32"/>
            <p:cNvSpPr/>
            <p:nvPr/>
          </p:nvSpPr>
          <p:spPr>
            <a:xfrm>
              <a:off x="7131578" y="4412532"/>
              <a:ext cx="4017645" cy="4017645"/>
            </a:xfrm>
            <a:custGeom>
              <a:avLst/>
              <a:gdLst/>
              <a:ahLst/>
              <a:cxnLst/>
              <a:rect l="l" t="t" r="r" b="b"/>
              <a:pathLst>
                <a:path w="4017645" h="4017645">
                  <a:moveTo>
                    <a:pt x="2008700" y="0"/>
                  </a:moveTo>
                  <a:lnTo>
                    <a:pt x="1960601" y="564"/>
                  </a:lnTo>
                  <a:lnTo>
                    <a:pt x="1912779" y="2249"/>
                  </a:lnTo>
                  <a:lnTo>
                    <a:pt x="1865247" y="5043"/>
                  </a:lnTo>
                  <a:lnTo>
                    <a:pt x="1818017" y="8932"/>
                  </a:lnTo>
                  <a:lnTo>
                    <a:pt x="1771103" y="13904"/>
                  </a:lnTo>
                  <a:lnTo>
                    <a:pt x="1724516" y="19947"/>
                  </a:lnTo>
                  <a:lnTo>
                    <a:pt x="1678270" y="27047"/>
                  </a:lnTo>
                  <a:lnTo>
                    <a:pt x="1632376" y="35193"/>
                  </a:lnTo>
                  <a:lnTo>
                    <a:pt x="1586847" y="44371"/>
                  </a:lnTo>
                  <a:lnTo>
                    <a:pt x="1541697" y="54570"/>
                  </a:lnTo>
                  <a:lnTo>
                    <a:pt x="1496938" y="65775"/>
                  </a:lnTo>
                  <a:lnTo>
                    <a:pt x="1452581" y="77976"/>
                  </a:lnTo>
                  <a:lnTo>
                    <a:pt x="1408640" y="91159"/>
                  </a:lnTo>
                  <a:lnTo>
                    <a:pt x="1365128" y="105312"/>
                  </a:lnTo>
                  <a:lnTo>
                    <a:pt x="1322057" y="120422"/>
                  </a:lnTo>
                  <a:lnTo>
                    <a:pt x="1279439" y="136476"/>
                  </a:lnTo>
                  <a:lnTo>
                    <a:pt x="1237287" y="153462"/>
                  </a:lnTo>
                  <a:lnTo>
                    <a:pt x="1195614" y="171368"/>
                  </a:lnTo>
                  <a:lnTo>
                    <a:pt x="1154432" y="190181"/>
                  </a:lnTo>
                  <a:lnTo>
                    <a:pt x="1113755" y="209887"/>
                  </a:lnTo>
                  <a:lnTo>
                    <a:pt x="1073593" y="230475"/>
                  </a:lnTo>
                  <a:lnTo>
                    <a:pt x="1033961" y="251933"/>
                  </a:lnTo>
                  <a:lnTo>
                    <a:pt x="994871" y="274246"/>
                  </a:lnTo>
                  <a:lnTo>
                    <a:pt x="956334" y="297404"/>
                  </a:lnTo>
                  <a:lnTo>
                    <a:pt x="918365" y="321392"/>
                  </a:lnTo>
                  <a:lnTo>
                    <a:pt x="880975" y="346199"/>
                  </a:lnTo>
                  <a:lnTo>
                    <a:pt x="844177" y="371813"/>
                  </a:lnTo>
                  <a:lnTo>
                    <a:pt x="807984" y="398219"/>
                  </a:lnTo>
                  <a:lnTo>
                    <a:pt x="772408" y="425407"/>
                  </a:lnTo>
                  <a:lnTo>
                    <a:pt x="737461" y="453363"/>
                  </a:lnTo>
                  <a:lnTo>
                    <a:pt x="703158" y="482075"/>
                  </a:lnTo>
                  <a:lnTo>
                    <a:pt x="669509" y="511529"/>
                  </a:lnTo>
                  <a:lnTo>
                    <a:pt x="636527" y="541714"/>
                  </a:lnTo>
                  <a:lnTo>
                    <a:pt x="604226" y="572618"/>
                  </a:lnTo>
                  <a:lnTo>
                    <a:pt x="572618" y="604226"/>
                  </a:lnTo>
                  <a:lnTo>
                    <a:pt x="541714" y="636527"/>
                  </a:lnTo>
                  <a:lnTo>
                    <a:pt x="511529" y="669509"/>
                  </a:lnTo>
                  <a:lnTo>
                    <a:pt x="482075" y="703158"/>
                  </a:lnTo>
                  <a:lnTo>
                    <a:pt x="453363" y="737461"/>
                  </a:lnTo>
                  <a:lnTo>
                    <a:pt x="425407" y="772408"/>
                  </a:lnTo>
                  <a:lnTo>
                    <a:pt x="398219" y="807984"/>
                  </a:lnTo>
                  <a:lnTo>
                    <a:pt x="371813" y="844177"/>
                  </a:lnTo>
                  <a:lnTo>
                    <a:pt x="346199" y="880975"/>
                  </a:lnTo>
                  <a:lnTo>
                    <a:pt x="321392" y="918365"/>
                  </a:lnTo>
                  <a:lnTo>
                    <a:pt x="297404" y="956334"/>
                  </a:lnTo>
                  <a:lnTo>
                    <a:pt x="274246" y="994871"/>
                  </a:lnTo>
                  <a:lnTo>
                    <a:pt x="251933" y="1033961"/>
                  </a:lnTo>
                  <a:lnTo>
                    <a:pt x="230475" y="1073593"/>
                  </a:lnTo>
                  <a:lnTo>
                    <a:pt x="209887" y="1113755"/>
                  </a:lnTo>
                  <a:lnTo>
                    <a:pt x="190181" y="1154432"/>
                  </a:lnTo>
                  <a:lnTo>
                    <a:pt x="171368" y="1195614"/>
                  </a:lnTo>
                  <a:lnTo>
                    <a:pt x="153462" y="1237287"/>
                  </a:lnTo>
                  <a:lnTo>
                    <a:pt x="136476" y="1279439"/>
                  </a:lnTo>
                  <a:lnTo>
                    <a:pt x="120422" y="1322057"/>
                  </a:lnTo>
                  <a:lnTo>
                    <a:pt x="105312" y="1365128"/>
                  </a:lnTo>
                  <a:lnTo>
                    <a:pt x="91159" y="1408640"/>
                  </a:lnTo>
                  <a:lnTo>
                    <a:pt x="77976" y="1452581"/>
                  </a:lnTo>
                  <a:lnTo>
                    <a:pt x="65775" y="1496938"/>
                  </a:lnTo>
                  <a:lnTo>
                    <a:pt x="54570" y="1541697"/>
                  </a:lnTo>
                  <a:lnTo>
                    <a:pt x="44371" y="1586847"/>
                  </a:lnTo>
                  <a:lnTo>
                    <a:pt x="35193" y="1632376"/>
                  </a:lnTo>
                  <a:lnTo>
                    <a:pt x="27047" y="1678270"/>
                  </a:lnTo>
                  <a:lnTo>
                    <a:pt x="19947" y="1724516"/>
                  </a:lnTo>
                  <a:lnTo>
                    <a:pt x="13904" y="1771103"/>
                  </a:lnTo>
                  <a:lnTo>
                    <a:pt x="8932" y="1818017"/>
                  </a:lnTo>
                  <a:lnTo>
                    <a:pt x="5043" y="1865247"/>
                  </a:lnTo>
                  <a:lnTo>
                    <a:pt x="2249" y="1912779"/>
                  </a:lnTo>
                  <a:lnTo>
                    <a:pt x="564" y="1960601"/>
                  </a:lnTo>
                  <a:lnTo>
                    <a:pt x="0" y="2008700"/>
                  </a:lnTo>
                  <a:lnTo>
                    <a:pt x="564" y="2056799"/>
                  </a:lnTo>
                  <a:lnTo>
                    <a:pt x="2249" y="2104621"/>
                  </a:lnTo>
                  <a:lnTo>
                    <a:pt x="5043" y="2152153"/>
                  </a:lnTo>
                  <a:lnTo>
                    <a:pt x="8932" y="2199383"/>
                  </a:lnTo>
                  <a:lnTo>
                    <a:pt x="13904" y="2246297"/>
                  </a:lnTo>
                  <a:lnTo>
                    <a:pt x="19947" y="2292884"/>
                  </a:lnTo>
                  <a:lnTo>
                    <a:pt x="27047" y="2339131"/>
                  </a:lnTo>
                  <a:lnTo>
                    <a:pt x="35193" y="2385025"/>
                  </a:lnTo>
                  <a:lnTo>
                    <a:pt x="44371" y="2430553"/>
                  </a:lnTo>
                  <a:lnTo>
                    <a:pt x="54570" y="2475703"/>
                  </a:lnTo>
                  <a:lnTo>
                    <a:pt x="65775" y="2520463"/>
                  </a:lnTo>
                  <a:lnTo>
                    <a:pt x="77976" y="2564820"/>
                  </a:lnTo>
                  <a:lnTo>
                    <a:pt x="91159" y="2608760"/>
                  </a:lnTo>
                  <a:lnTo>
                    <a:pt x="105312" y="2652273"/>
                  </a:lnTo>
                  <a:lnTo>
                    <a:pt x="120422" y="2695344"/>
                  </a:lnTo>
                  <a:lnTo>
                    <a:pt x="136476" y="2737962"/>
                  </a:lnTo>
                  <a:lnTo>
                    <a:pt x="153462" y="2780114"/>
                  </a:lnTo>
                  <a:lnTo>
                    <a:pt x="171368" y="2821787"/>
                  </a:lnTo>
                  <a:lnTo>
                    <a:pt x="190181" y="2862969"/>
                  </a:lnTo>
                  <a:lnTo>
                    <a:pt x="209887" y="2903646"/>
                  </a:lnTo>
                  <a:lnTo>
                    <a:pt x="230475" y="2943808"/>
                  </a:lnTo>
                  <a:lnTo>
                    <a:pt x="251933" y="2983440"/>
                  </a:lnTo>
                  <a:lnTo>
                    <a:pt x="274246" y="3022530"/>
                  </a:lnTo>
                  <a:lnTo>
                    <a:pt x="297404" y="3061067"/>
                  </a:lnTo>
                  <a:lnTo>
                    <a:pt x="321392" y="3099036"/>
                  </a:lnTo>
                  <a:lnTo>
                    <a:pt x="346199" y="3136426"/>
                  </a:lnTo>
                  <a:lnTo>
                    <a:pt x="371813" y="3173224"/>
                  </a:lnTo>
                  <a:lnTo>
                    <a:pt x="398219" y="3209417"/>
                  </a:lnTo>
                  <a:lnTo>
                    <a:pt x="425407" y="3244993"/>
                  </a:lnTo>
                  <a:lnTo>
                    <a:pt x="453363" y="3279940"/>
                  </a:lnTo>
                  <a:lnTo>
                    <a:pt x="482075" y="3314244"/>
                  </a:lnTo>
                  <a:lnTo>
                    <a:pt x="511529" y="3347893"/>
                  </a:lnTo>
                  <a:lnTo>
                    <a:pt x="541714" y="3380874"/>
                  </a:lnTo>
                  <a:lnTo>
                    <a:pt x="572618" y="3413175"/>
                  </a:lnTo>
                  <a:lnTo>
                    <a:pt x="604226" y="3444784"/>
                  </a:lnTo>
                  <a:lnTo>
                    <a:pt x="636527" y="3475687"/>
                  </a:lnTo>
                  <a:lnTo>
                    <a:pt x="669509" y="3505872"/>
                  </a:lnTo>
                  <a:lnTo>
                    <a:pt x="703158" y="3535327"/>
                  </a:lnTo>
                  <a:lnTo>
                    <a:pt x="737461" y="3564038"/>
                  </a:lnTo>
                  <a:lnTo>
                    <a:pt x="772408" y="3591994"/>
                  </a:lnTo>
                  <a:lnTo>
                    <a:pt x="807984" y="3619182"/>
                  </a:lnTo>
                  <a:lnTo>
                    <a:pt x="844177" y="3645589"/>
                  </a:lnTo>
                  <a:lnTo>
                    <a:pt x="880975" y="3671202"/>
                  </a:lnTo>
                  <a:lnTo>
                    <a:pt x="918365" y="3696009"/>
                  </a:lnTo>
                  <a:lnTo>
                    <a:pt x="956334" y="3719998"/>
                  </a:lnTo>
                  <a:lnTo>
                    <a:pt x="994871" y="3743155"/>
                  </a:lnTo>
                  <a:lnTo>
                    <a:pt x="1033961" y="3765469"/>
                  </a:lnTo>
                  <a:lnTo>
                    <a:pt x="1073593" y="3786926"/>
                  </a:lnTo>
                  <a:lnTo>
                    <a:pt x="1113755" y="3807514"/>
                  </a:lnTo>
                  <a:lnTo>
                    <a:pt x="1154432" y="3827221"/>
                  </a:lnTo>
                  <a:lnTo>
                    <a:pt x="1195614" y="3846033"/>
                  </a:lnTo>
                  <a:lnTo>
                    <a:pt x="1237287" y="3863939"/>
                  </a:lnTo>
                  <a:lnTo>
                    <a:pt x="1279439" y="3880925"/>
                  </a:lnTo>
                  <a:lnTo>
                    <a:pt x="1322057" y="3896980"/>
                  </a:lnTo>
                  <a:lnTo>
                    <a:pt x="1365128" y="3912089"/>
                  </a:lnTo>
                  <a:lnTo>
                    <a:pt x="1408640" y="3926242"/>
                  </a:lnTo>
                  <a:lnTo>
                    <a:pt x="1452581" y="3939425"/>
                  </a:lnTo>
                  <a:lnTo>
                    <a:pt x="1496938" y="3951626"/>
                  </a:lnTo>
                  <a:lnTo>
                    <a:pt x="1541697" y="3962832"/>
                  </a:lnTo>
                  <a:lnTo>
                    <a:pt x="1586847" y="3973030"/>
                  </a:lnTo>
                  <a:lnTo>
                    <a:pt x="1632376" y="3982208"/>
                  </a:lnTo>
                  <a:lnTo>
                    <a:pt x="1678270" y="3990354"/>
                  </a:lnTo>
                  <a:lnTo>
                    <a:pt x="1724516" y="3997455"/>
                  </a:lnTo>
                  <a:lnTo>
                    <a:pt x="1771103" y="4003497"/>
                  </a:lnTo>
                  <a:lnTo>
                    <a:pt x="1818017" y="4008469"/>
                  </a:lnTo>
                  <a:lnTo>
                    <a:pt x="1865247" y="4012358"/>
                  </a:lnTo>
                  <a:lnTo>
                    <a:pt x="1912779" y="4015152"/>
                  </a:lnTo>
                  <a:lnTo>
                    <a:pt x="1960601" y="4016837"/>
                  </a:lnTo>
                  <a:lnTo>
                    <a:pt x="2008700" y="4017402"/>
                  </a:lnTo>
                  <a:lnTo>
                    <a:pt x="2056799" y="4016837"/>
                  </a:lnTo>
                  <a:lnTo>
                    <a:pt x="2104621" y="4015152"/>
                  </a:lnTo>
                  <a:lnTo>
                    <a:pt x="2152153" y="4012358"/>
                  </a:lnTo>
                  <a:lnTo>
                    <a:pt x="2199383" y="4008469"/>
                  </a:lnTo>
                  <a:lnTo>
                    <a:pt x="2246297" y="4003497"/>
                  </a:lnTo>
                  <a:lnTo>
                    <a:pt x="2292884" y="3997455"/>
                  </a:lnTo>
                  <a:lnTo>
                    <a:pt x="2339131" y="3990354"/>
                  </a:lnTo>
                  <a:lnTo>
                    <a:pt x="2385025" y="3982208"/>
                  </a:lnTo>
                  <a:lnTo>
                    <a:pt x="2430553" y="3973030"/>
                  </a:lnTo>
                  <a:lnTo>
                    <a:pt x="2475703" y="3962832"/>
                  </a:lnTo>
                  <a:lnTo>
                    <a:pt x="2520463" y="3951626"/>
                  </a:lnTo>
                  <a:lnTo>
                    <a:pt x="2564820" y="3939425"/>
                  </a:lnTo>
                  <a:lnTo>
                    <a:pt x="2608760" y="3926242"/>
                  </a:lnTo>
                  <a:lnTo>
                    <a:pt x="2652273" y="3912089"/>
                  </a:lnTo>
                  <a:lnTo>
                    <a:pt x="2695344" y="3896980"/>
                  </a:lnTo>
                  <a:lnTo>
                    <a:pt x="2737962" y="3880925"/>
                  </a:lnTo>
                  <a:lnTo>
                    <a:pt x="2780114" y="3863939"/>
                  </a:lnTo>
                  <a:lnTo>
                    <a:pt x="2821787" y="3846033"/>
                  </a:lnTo>
                  <a:lnTo>
                    <a:pt x="2862969" y="3827221"/>
                  </a:lnTo>
                  <a:lnTo>
                    <a:pt x="2903646" y="3807514"/>
                  </a:lnTo>
                  <a:lnTo>
                    <a:pt x="2943808" y="3786926"/>
                  </a:lnTo>
                  <a:lnTo>
                    <a:pt x="2983440" y="3765469"/>
                  </a:lnTo>
                  <a:lnTo>
                    <a:pt x="3022530" y="3743155"/>
                  </a:lnTo>
                  <a:lnTo>
                    <a:pt x="3061067" y="3719998"/>
                  </a:lnTo>
                  <a:lnTo>
                    <a:pt x="3099036" y="3696009"/>
                  </a:lnTo>
                  <a:lnTo>
                    <a:pt x="3136426" y="3671202"/>
                  </a:lnTo>
                  <a:lnTo>
                    <a:pt x="3173224" y="3645589"/>
                  </a:lnTo>
                  <a:lnTo>
                    <a:pt x="3209417" y="3619182"/>
                  </a:lnTo>
                  <a:lnTo>
                    <a:pt x="3244993" y="3591994"/>
                  </a:lnTo>
                  <a:lnTo>
                    <a:pt x="3279940" y="3564038"/>
                  </a:lnTo>
                  <a:lnTo>
                    <a:pt x="3314244" y="3535327"/>
                  </a:lnTo>
                  <a:lnTo>
                    <a:pt x="3347893" y="3505872"/>
                  </a:lnTo>
                  <a:lnTo>
                    <a:pt x="3380874" y="3475687"/>
                  </a:lnTo>
                  <a:lnTo>
                    <a:pt x="3413175" y="3444784"/>
                  </a:lnTo>
                  <a:lnTo>
                    <a:pt x="3444784" y="3413175"/>
                  </a:lnTo>
                  <a:lnTo>
                    <a:pt x="3475687" y="3380874"/>
                  </a:lnTo>
                  <a:lnTo>
                    <a:pt x="3505872" y="3347893"/>
                  </a:lnTo>
                  <a:lnTo>
                    <a:pt x="3535327" y="3314244"/>
                  </a:lnTo>
                  <a:lnTo>
                    <a:pt x="3564038" y="3279940"/>
                  </a:lnTo>
                  <a:lnTo>
                    <a:pt x="3591994" y="3244993"/>
                  </a:lnTo>
                  <a:lnTo>
                    <a:pt x="3619182" y="3209417"/>
                  </a:lnTo>
                  <a:lnTo>
                    <a:pt x="3645589" y="3173224"/>
                  </a:lnTo>
                  <a:lnTo>
                    <a:pt x="3671202" y="3136426"/>
                  </a:lnTo>
                  <a:lnTo>
                    <a:pt x="3696009" y="3099036"/>
                  </a:lnTo>
                  <a:lnTo>
                    <a:pt x="3719998" y="3061067"/>
                  </a:lnTo>
                  <a:lnTo>
                    <a:pt x="3743155" y="3022530"/>
                  </a:lnTo>
                  <a:lnTo>
                    <a:pt x="3765469" y="2983440"/>
                  </a:lnTo>
                  <a:lnTo>
                    <a:pt x="3786926" y="2943808"/>
                  </a:lnTo>
                  <a:lnTo>
                    <a:pt x="3807514" y="2903646"/>
                  </a:lnTo>
                  <a:lnTo>
                    <a:pt x="3827221" y="2862969"/>
                  </a:lnTo>
                  <a:lnTo>
                    <a:pt x="3846033" y="2821787"/>
                  </a:lnTo>
                  <a:lnTo>
                    <a:pt x="3863939" y="2780114"/>
                  </a:lnTo>
                  <a:lnTo>
                    <a:pt x="3880925" y="2737962"/>
                  </a:lnTo>
                  <a:lnTo>
                    <a:pt x="3896980" y="2695344"/>
                  </a:lnTo>
                  <a:lnTo>
                    <a:pt x="3912089" y="2652273"/>
                  </a:lnTo>
                  <a:lnTo>
                    <a:pt x="3926242" y="2608760"/>
                  </a:lnTo>
                  <a:lnTo>
                    <a:pt x="3939425" y="2564820"/>
                  </a:lnTo>
                  <a:lnTo>
                    <a:pt x="3951626" y="2520463"/>
                  </a:lnTo>
                  <a:lnTo>
                    <a:pt x="3962832" y="2475703"/>
                  </a:lnTo>
                  <a:lnTo>
                    <a:pt x="3973030" y="2430553"/>
                  </a:lnTo>
                  <a:lnTo>
                    <a:pt x="3982208" y="2385025"/>
                  </a:lnTo>
                  <a:lnTo>
                    <a:pt x="3990354" y="2339131"/>
                  </a:lnTo>
                  <a:lnTo>
                    <a:pt x="3997455" y="2292884"/>
                  </a:lnTo>
                  <a:lnTo>
                    <a:pt x="4003497" y="2246297"/>
                  </a:lnTo>
                  <a:lnTo>
                    <a:pt x="4008469" y="2199383"/>
                  </a:lnTo>
                  <a:lnTo>
                    <a:pt x="4012358" y="2152153"/>
                  </a:lnTo>
                  <a:lnTo>
                    <a:pt x="4015152" y="2104621"/>
                  </a:lnTo>
                  <a:lnTo>
                    <a:pt x="4016837" y="2056799"/>
                  </a:lnTo>
                  <a:lnTo>
                    <a:pt x="4017402" y="2008700"/>
                  </a:lnTo>
                  <a:lnTo>
                    <a:pt x="4016837" y="1960601"/>
                  </a:lnTo>
                  <a:lnTo>
                    <a:pt x="4015152" y="1912779"/>
                  </a:lnTo>
                  <a:lnTo>
                    <a:pt x="4012358" y="1865247"/>
                  </a:lnTo>
                  <a:lnTo>
                    <a:pt x="4008469" y="1818017"/>
                  </a:lnTo>
                  <a:lnTo>
                    <a:pt x="4003497" y="1771103"/>
                  </a:lnTo>
                  <a:lnTo>
                    <a:pt x="3997455" y="1724516"/>
                  </a:lnTo>
                  <a:lnTo>
                    <a:pt x="3990354" y="1678270"/>
                  </a:lnTo>
                  <a:lnTo>
                    <a:pt x="3982208" y="1632376"/>
                  </a:lnTo>
                  <a:lnTo>
                    <a:pt x="3973030" y="1586847"/>
                  </a:lnTo>
                  <a:lnTo>
                    <a:pt x="3962832" y="1541697"/>
                  </a:lnTo>
                  <a:lnTo>
                    <a:pt x="3951626" y="1496938"/>
                  </a:lnTo>
                  <a:lnTo>
                    <a:pt x="3939425" y="1452581"/>
                  </a:lnTo>
                  <a:lnTo>
                    <a:pt x="3926242" y="1408640"/>
                  </a:lnTo>
                  <a:lnTo>
                    <a:pt x="3912089" y="1365128"/>
                  </a:lnTo>
                  <a:lnTo>
                    <a:pt x="3896980" y="1322057"/>
                  </a:lnTo>
                  <a:lnTo>
                    <a:pt x="3880925" y="1279439"/>
                  </a:lnTo>
                  <a:lnTo>
                    <a:pt x="3863939" y="1237287"/>
                  </a:lnTo>
                  <a:lnTo>
                    <a:pt x="3846033" y="1195614"/>
                  </a:lnTo>
                  <a:lnTo>
                    <a:pt x="3827221" y="1154432"/>
                  </a:lnTo>
                  <a:lnTo>
                    <a:pt x="3807514" y="1113755"/>
                  </a:lnTo>
                  <a:lnTo>
                    <a:pt x="3786926" y="1073593"/>
                  </a:lnTo>
                  <a:lnTo>
                    <a:pt x="3765469" y="1033961"/>
                  </a:lnTo>
                  <a:lnTo>
                    <a:pt x="3743155" y="994871"/>
                  </a:lnTo>
                  <a:lnTo>
                    <a:pt x="3719998" y="956334"/>
                  </a:lnTo>
                  <a:lnTo>
                    <a:pt x="3696009" y="918365"/>
                  </a:lnTo>
                  <a:lnTo>
                    <a:pt x="3671202" y="880975"/>
                  </a:lnTo>
                  <a:lnTo>
                    <a:pt x="3645589" y="844177"/>
                  </a:lnTo>
                  <a:lnTo>
                    <a:pt x="3619182" y="807984"/>
                  </a:lnTo>
                  <a:lnTo>
                    <a:pt x="3591994" y="772408"/>
                  </a:lnTo>
                  <a:lnTo>
                    <a:pt x="3564038" y="737461"/>
                  </a:lnTo>
                  <a:lnTo>
                    <a:pt x="3535327" y="703158"/>
                  </a:lnTo>
                  <a:lnTo>
                    <a:pt x="3505872" y="669509"/>
                  </a:lnTo>
                  <a:lnTo>
                    <a:pt x="3475687" y="636527"/>
                  </a:lnTo>
                  <a:lnTo>
                    <a:pt x="3444784" y="604226"/>
                  </a:lnTo>
                  <a:lnTo>
                    <a:pt x="3413175" y="572618"/>
                  </a:lnTo>
                  <a:lnTo>
                    <a:pt x="3380874" y="541714"/>
                  </a:lnTo>
                  <a:lnTo>
                    <a:pt x="3347893" y="511529"/>
                  </a:lnTo>
                  <a:lnTo>
                    <a:pt x="3314244" y="482075"/>
                  </a:lnTo>
                  <a:lnTo>
                    <a:pt x="3279940" y="453363"/>
                  </a:lnTo>
                  <a:lnTo>
                    <a:pt x="3244993" y="425407"/>
                  </a:lnTo>
                  <a:lnTo>
                    <a:pt x="3209417" y="398219"/>
                  </a:lnTo>
                  <a:lnTo>
                    <a:pt x="3173224" y="371813"/>
                  </a:lnTo>
                  <a:lnTo>
                    <a:pt x="3136426" y="346199"/>
                  </a:lnTo>
                  <a:lnTo>
                    <a:pt x="3099036" y="321392"/>
                  </a:lnTo>
                  <a:lnTo>
                    <a:pt x="3061067" y="297404"/>
                  </a:lnTo>
                  <a:lnTo>
                    <a:pt x="3022530" y="274246"/>
                  </a:lnTo>
                  <a:lnTo>
                    <a:pt x="2983440" y="251933"/>
                  </a:lnTo>
                  <a:lnTo>
                    <a:pt x="2943808" y="230475"/>
                  </a:lnTo>
                  <a:lnTo>
                    <a:pt x="2903646" y="209887"/>
                  </a:lnTo>
                  <a:lnTo>
                    <a:pt x="2862969" y="190181"/>
                  </a:lnTo>
                  <a:lnTo>
                    <a:pt x="2821787" y="171368"/>
                  </a:lnTo>
                  <a:lnTo>
                    <a:pt x="2780114" y="153462"/>
                  </a:lnTo>
                  <a:lnTo>
                    <a:pt x="2737962" y="136476"/>
                  </a:lnTo>
                  <a:lnTo>
                    <a:pt x="2695344" y="120422"/>
                  </a:lnTo>
                  <a:lnTo>
                    <a:pt x="2652273" y="105312"/>
                  </a:lnTo>
                  <a:lnTo>
                    <a:pt x="2608760" y="91159"/>
                  </a:lnTo>
                  <a:lnTo>
                    <a:pt x="2564820" y="77976"/>
                  </a:lnTo>
                  <a:lnTo>
                    <a:pt x="2520463" y="65775"/>
                  </a:lnTo>
                  <a:lnTo>
                    <a:pt x="2475703" y="54570"/>
                  </a:lnTo>
                  <a:lnTo>
                    <a:pt x="2430553" y="44371"/>
                  </a:lnTo>
                  <a:lnTo>
                    <a:pt x="2385025" y="35193"/>
                  </a:lnTo>
                  <a:lnTo>
                    <a:pt x="2339131" y="27047"/>
                  </a:lnTo>
                  <a:lnTo>
                    <a:pt x="2292884" y="19947"/>
                  </a:lnTo>
                  <a:lnTo>
                    <a:pt x="2246297" y="13904"/>
                  </a:lnTo>
                  <a:lnTo>
                    <a:pt x="2199383" y="8932"/>
                  </a:lnTo>
                  <a:lnTo>
                    <a:pt x="2152153" y="5043"/>
                  </a:lnTo>
                  <a:lnTo>
                    <a:pt x="2104621" y="2249"/>
                  </a:lnTo>
                  <a:lnTo>
                    <a:pt x="2056799" y="564"/>
                  </a:lnTo>
                  <a:lnTo>
                    <a:pt x="200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31578" y="4412532"/>
              <a:ext cx="4017645" cy="4017645"/>
            </a:xfrm>
            <a:custGeom>
              <a:avLst/>
              <a:gdLst/>
              <a:ahLst/>
              <a:cxnLst/>
              <a:rect l="l" t="t" r="r" b="b"/>
              <a:pathLst>
                <a:path w="4017645" h="4017645">
                  <a:moveTo>
                    <a:pt x="0" y="2008702"/>
                  </a:moveTo>
                  <a:lnTo>
                    <a:pt x="564" y="1960602"/>
                  </a:lnTo>
                  <a:lnTo>
                    <a:pt x="2249" y="1912780"/>
                  </a:lnTo>
                  <a:lnTo>
                    <a:pt x="5043" y="1865248"/>
                  </a:lnTo>
                  <a:lnTo>
                    <a:pt x="8932" y="1818019"/>
                  </a:lnTo>
                  <a:lnTo>
                    <a:pt x="13904" y="1771104"/>
                  </a:lnTo>
                  <a:lnTo>
                    <a:pt x="19947" y="1724517"/>
                  </a:lnTo>
                  <a:lnTo>
                    <a:pt x="27047" y="1678271"/>
                  </a:lnTo>
                  <a:lnTo>
                    <a:pt x="35193" y="1632377"/>
                  </a:lnTo>
                  <a:lnTo>
                    <a:pt x="44371" y="1586848"/>
                  </a:lnTo>
                  <a:lnTo>
                    <a:pt x="54570" y="1541698"/>
                  </a:lnTo>
                  <a:lnTo>
                    <a:pt x="65775" y="1496938"/>
                  </a:lnTo>
                  <a:lnTo>
                    <a:pt x="77976" y="1452582"/>
                  </a:lnTo>
                  <a:lnTo>
                    <a:pt x="91159" y="1408641"/>
                  </a:lnTo>
                  <a:lnTo>
                    <a:pt x="105312" y="1365129"/>
                  </a:lnTo>
                  <a:lnTo>
                    <a:pt x="120422" y="1322057"/>
                  </a:lnTo>
                  <a:lnTo>
                    <a:pt x="136476" y="1279439"/>
                  </a:lnTo>
                  <a:lnTo>
                    <a:pt x="153463" y="1237288"/>
                  </a:lnTo>
                  <a:lnTo>
                    <a:pt x="171368" y="1195615"/>
                  </a:lnTo>
                  <a:lnTo>
                    <a:pt x="190181" y="1154433"/>
                  </a:lnTo>
                  <a:lnTo>
                    <a:pt x="209887" y="1113755"/>
                  </a:lnTo>
                  <a:lnTo>
                    <a:pt x="230475" y="1073594"/>
                  </a:lnTo>
                  <a:lnTo>
                    <a:pt x="251933" y="1033962"/>
                  </a:lnTo>
                  <a:lnTo>
                    <a:pt x="274246" y="994871"/>
                  </a:lnTo>
                  <a:lnTo>
                    <a:pt x="297404" y="956335"/>
                  </a:lnTo>
                  <a:lnTo>
                    <a:pt x="321392" y="918365"/>
                  </a:lnTo>
                  <a:lnTo>
                    <a:pt x="346199" y="880975"/>
                  </a:lnTo>
                  <a:lnTo>
                    <a:pt x="371813" y="844177"/>
                  </a:lnTo>
                  <a:lnTo>
                    <a:pt x="398220" y="807984"/>
                  </a:lnTo>
                  <a:lnTo>
                    <a:pt x="425407" y="772408"/>
                  </a:lnTo>
                  <a:lnTo>
                    <a:pt x="453363" y="737462"/>
                  </a:lnTo>
                  <a:lnTo>
                    <a:pt x="482075" y="703158"/>
                  </a:lnTo>
                  <a:lnTo>
                    <a:pt x="511529" y="669509"/>
                  </a:lnTo>
                  <a:lnTo>
                    <a:pt x="541715" y="636527"/>
                  </a:lnTo>
                  <a:lnTo>
                    <a:pt x="572618" y="604226"/>
                  </a:lnTo>
                  <a:lnTo>
                    <a:pt x="604226" y="572618"/>
                  </a:lnTo>
                  <a:lnTo>
                    <a:pt x="636527" y="541715"/>
                  </a:lnTo>
                  <a:lnTo>
                    <a:pt x="669509" y="511529"/>
                  </a:lnTo>
                  <a:lnTo>
                    <a:pt x="703158" y="482075"/>
                  </a:lnTo>
                  <a:lnTo>
                    <a:pt x="737462" y="453363"/>
                  </a:lnTo>
                  <a:lnTo>
                    <a:pt x="772408" y="425407"/>
                  </a:lnTo>
                  <a:lnTo>
                    <a:pt x="807984" y="398220"/>
                  </a:lnTo>
                  <a:lnTo>
                    <a:pt x="844177" y="371813"/>
                  </a:lnTo>
                  <a:lnTo>
                    <a:pt x="880975" y="346199"/>
                  </a:lnTo>
                  <a:lnTo>
                    <a:pt x="918365" y="321392"/>
                  </a:lnTo>
                  <a:lnTo>
                    <a:pt x="956335" y="297404"/>
                  </a:lnTo>
                  <a:lnTo>
                    <a:pt x="994871" y="274246"/>
                  </a:lnTo>
                  <a:lnTo>
                    <a:pt x="1033962" y="251933"/>
                  </a:lnTo>
                  <a:lnTo>
                    <a:pt x="1073594" y="230475"/>
                  </a:lnTo>
                  <a:lnTo>
                    <a:pt x="1113755" y="209887"/>
                  </a:lnTo>
                  <a:lnTo>
                    <a:pt x="1154433" y="190181"/>
                  </a:lnTo>
                  <a:lnTo>
                    <a:pt x="1195615" y="171368"/>
                  </a:lnTo>
                  <a:lnTo>
                    <a:pt x="1237288" y="153463"/>
                  </a:lnTo>
                  <a:lnTo>
                    <a:pt x="1279439" y="136476"/>
                  </a:lnTo>
                  <a:lnTo>
                    <a:pt x="1322057" y="120422"/>
                  </a:lnTo>
                  <a:lnTo>
                    <a:pt x="1365129" y="105312"/>
                  </a:lnTo>
                  <a:lnTo>
                    <a:pt x="1408641" y="91159"/>
                  </a:lnTo>
                  <a:lnTo>
                    <a:pt x="1452582" y="77976"/>
                  </a:lnTo>
                  <a:lnTo>
                    <a:pt x="1496938" y="65775"/>
                  </a:lnTo>
                  <a:lnTo>
                    <a:pt x="1541698" y="54570"/>
                  </a:lnTo>
                  <a:lnTo>
                    <a:pt x="1586848" y="44371"/>
                  </a:lnTo>
                  <a:lnTo>
                    <a:pt x="1632377" y="35193"/>
                  </a:lnTo>
                  <a:lnTo>
                    <a:pt x="1678271" y="27047"/>
                  </a:lnTo>
                  <a:lnTo>
                    <a:pt x="1724517" y="19947"/>
                  </a:lnTo>
                  <a:lnTo>
                    <a:pt x="1771104" y="13904"/>
                  </a:lnTo>
                  <a:lnTo>
                    <a:pt x="1818019" y="8932"/>
                  </a:lnTo>
                  <a:lnTo>
                    <a:pt x="1865248" y="5043"/>
                  </a:lnTo>
                  <a:lnTo>
                    <a:pt x="1912780" y="2249"/>
                  </a:lnTo>
                  <a:lnTo>
                    <a:pt x="1960602" y="564"/>
                  </a:lnTo>
                  <a:lnTo>
                    <a:pt x="2008702" y="0"/>
                  </a:lnTo>
                  <a:lnTo>
                    <a:pt x="2056801" y="564"/>
                  </a:lnTo>
                  <a:lnTo>
                    <a:pt x="2104623" y="2249"/>
                  </a:lnTo>
                  <a:lnTo>
                    <a:pt x="2152155" y="5043"/>
                  </a:lnTo>
                  <a:lnTo>
                    <a:pt x="2199384" y="8932"/>
                  </a:lnTo>
                  <a:lnTo>
                    <a:pt x="2246299" y="13904"/>
                  </a:lnTo>
                  <a:lnTo>
                    <a:pt x="2292886" y="19947"/>
                  </a:lnTo>
                  <a:lnTo>
                    <a:pt x="2339132" y="27047"/>
                  </a:lnTo>
                  <a:lnTo>
                    <a:pt x="2385026" y="35193"/>
                  </a:lnTo>
                  <a:lnTo>
                    <a:pt x="2430554" y="44371"/>
                  </a:lnTo>
                  <a:lnTo>
                    <a:pt x="2475705" y="54570"/>
                  </a:lnTo>
                  <a:lnTo>
                    <a:pt x="2520464" y="65775"/>
                  </a:lnTo>
                  <a:lnTo>
                    <a:pt x="2564821" y="77976"/>
                  </a:lnTo>
                  <a:lnTo>
                    <a:pt x="2608762" y="91159"/>
                  </a:lnTo>
                  <a:lnTo>
                    <a:pt x="2652274" y="105312"/>
                  </a:lnTo>
                  <a:lnTo>
                    <a:pt x="2695345" y="120422"/>
                  </a:lnTo>
                  <a:lnTo>
                    <a:pt x="2737963" y="136476"/>
                  </a:lnTo>
                  <a:lnTo>
                    <a:pt x="2780115" y="153463"/>
                  </a:lnTo>
                  <a:lnTo>
                    <a:pt x="2821788" y="171368"/>
                  </a:lnTo>
                  <a:lnTo>
                    <a:pt x="2862970" y="190181"/>
                  </a:lnTo>
                  <a:lnTo>
                    <a:pt x="2903647" y="209887"/>
                  </a:lnTo>
                  <a:lnTo>
                    <a:pt x="2943809" y="230475"/>
                  </a:lnTo>
                  <a:lnTo>
                    <a:pt x="2983441" y="251933"/>
                  </a:lnTo>
                  <a:lnTo>
                    <a:pt x="3022531" y="274246"/>
                  </a:lnTo>
                  <a:lnTo>
                    <a:pt x="3061068" y="297404"/>
                  </a:lnTo>
                  <a:lnTo>
                    <a:pt x="3099037" y="321392"/>
                  </a:lnTo>
                  <a:lnTo>
                    <a:pt x="3136427" y="346199"/>
                  </a:lnTo>
                  <a:lnTo>
                    <a:pt x="3173225" y="371813"/>
                  </a:lnTo>
                  <a:lnTo>
                    <a:pt x="3209418" y="398220"/>
                  </a:lnTo>
                  <a:lnTo>
                    <a:pt x="3244994" y="425407"/>
                  </a:lnTo>
                  <a:lnTo>
                    <a:pt x="3279941" y="453363"/>
                  </a:lnTo>
                  <a:lnTo>
                    <a:pt x="3314245" y="482075"/>
                  </a:lnTo>
                  <a:lnTo>
                    <a:pt x="3347893" y="511529"/>
                  </a:lnTo>
                  <a:lnTo>
                    <a:pt x="3380875" y="541715"/>
                  </a:lnTo>
                  <a:lnTo>
                    <a:pt x="3413176" y="572618"/>
                  </a:lnTo>
                  <a:lnTo>
                    <a:pt x="3444785" y="604226"/>
                  </a:lnTo>
                  <a:lnTo>
                    <a:pt x="3475688" y="636527"/>
                  </a:lnTo>
                  <a:lnTo>
                    <a:pt x="3505873" y="669509"/>
                  </a:lnTo>
                  <a:lnTo>
                    <a:pt x="3535328" y="703158"/>
                  </a:lnTo>
                  <a:lnTo>
                    <a:pt x="3564039" y="737462"/>
                  </a:lnTo>
                  <a:lnTo>
                    <a:pt x="3591995" y="772408"/>
                  </a:lnTo>
                  <a:lnTo>
                    <a:pt x="3619183" y="807984"/>
                  </a:lnTo>
                  <a:lnTo>
                    <a:pt x="3645589" y="844177"/>
                  </a:lnTo>
                  <a:lnTo>
                    <a:pt x="3671203" y="880975"/>
                  </a:lnTo>
                  <a:lnTo>
                    <a:pt x="3696010" y="918365"/>
                  </a:lnTo>
                  <a:lnTo>
                    <a:pt x="3719999" y="956335"/>
                  </a:lnTo>
                  <a:lnTo>
                    <a:pt x="3743156" y="994871"/>
                  </a:lnTo>
                  <a:lnTo>
                    <a:pt x="3765470" y="1033962"/>
                  </a:lnTo>
                  <a:lnTo>
                    <a:pt x="3786927" y="1073594"/>
                  </a:lnTo>
                  <a:lnTo>
                    <a:pt x="3807515" y="1113755"/>
                  </a:lnTo>
                  <a:lnTo>
                    <a:pt x="3827222" y="1154433"/>
                  </a:lnTo>
                  <a:lnTo>
                    <a:pt x="3846034" y="1195615"/>
                  </a:lnTo>
                  <a:lnTo>
                    <a:pt x="3863940" y="1237288"/>
                  </a:lnTo>
                  <a:lnTo>
                    <a:pt x="3880926" y="1279439"/>
                  </a:lnTo>
                  <a:lnTo>
                    <a:pt x="3896980" y="1322057"/>
                  </a:lnTo>
                  <a:lnTo>
                    <a:pt x="3912090" y="1365129"/>
                  </a:lnTo>
                  <a:lnTo>
                    <a:pt x="3926243" y="1408641"/>
                  </a:lnTo>
                  <a:lnTo>
                    <a:pt x="3939426" y="1452582"/>
                  </a:lnTo>
                  <a:lnTo>
                    <a:pt x="3951627" y="1496938"/>
                  </a:lnTo>
                  <a:lnTo>
                    <a:pt x="3962832" y="1541698"/>
                  </a:lnTo>
                  <a:lnTo>
                    <a:pt x="3973031" y="1586848"/>
                  </a:lnTo>
                  <a:lnTo>
                    <a:pt x="3982209" y="1632377"/>
                  </a:lnTo>
                  <a:lnTo>
                    <a:pt x="3990355" y="1678271"/>
                  </a:lnTo>
                  <a:lnTo>
                    <a:pt x="3997455" y="1724517"/>
                  </a:lnTo>
                  <a:lnTo>
                    <a:pt x="4003498" y="1771104"/>
                  </a:lnTo>
                  <a:lnTo>
                    <a:pt x="4008470" y="1818019"/>
                  </a:lnTo>
                  <a:lnTo>
                    <a:pt x="4012359" y="1865248"/>
                  </a:lnTo>
                  <a:lnTo>
                    <a:pt x="4015153" y="1912780"/>
                  </a:lnTo>
                  <a:lnTo>
                    <a:pt x="4016838" y="1960602"/>
                  </a:lnTo>
                  <a:lnTo>
                    <a:pt x="4017403" y="2008702"/>
                  </a:lnTo>
                  <a:lnTo>
                    <a:pt x="4016838" y="2056801"/>
                  </a:lnTo>
                  <a:lnTo>
                    <a:pt x="4015153" y="2104623"/>
                  </a:lnTo>
                  <a:lnTo>
                    <a:pt x="4012359" y="2152155"/>
                  </a:lnTo>
                  <a:lnTo>
                    <a:pt x="4008470" y="2199384"/>
                  </a:lnTo>
                  <a:lnTo>
                    <a:pt x="4003498" y="2246299"/>
                  </a:lnTo>
                  <a:lnTo>
                    <a:pt x="3997455" y="2292886"/>
                  </a:lnTo>
                  <a:lnTo>
                    <a:pt x="3990355" y="2339132"/>
                  </a:lnTo>
                  <a:lnTo>
                    <a:pt x="3982209" y="2385026"/>
                  </a:lnTo>
                  <a:lnTo>
                    <a:pt x="3973031" y="2430554"/>
                  </a:lnTo>
                  <a:lnTo>
                    <a:pt x="3962832" y="2475705"/>
                  </a:lnTo>
                  <a:lnTo>
                    <a:pt x="3951627" y="2520464"/>
                  </a:lnTo>
                  <a:lnTo>
                    <a:pt x="3939426" y="2564821"/>
                  </a:lnTo>
                  <a:lnTo>
                    <a:pt x="3926243" y="2608762"/>
                  </a:lnTo>
                  <a:lnTo>
                    <a:pt x="3912090" y="2652274"/>
                  </a:lnTo>
                  <a:lnTo>
                    <a:pt x="3896980" y="2695345"/>
                  </a:lnTo>
                  <a:lnTo>
                    <a:pt x="3880926" y="2737963"/>
                  </a:lnTo>
                  <a:lnTo>
                    <a:pt x="3863940" y="2780115"/>
                  </a:lnTo>
                  <a:lnTo>
                    <a:pt x="3846034" y="2821788"/>
                  </a:lnTo>
                  <a:lnTo>
                    <a:pt x="3827222" y="2862970"/>
                  </a:lnTo>
                  <a:lnTo>
                    <a:pt x="3807515" y="2903647"/>
                  </a:lnTo>
                  <a:lnTo>
                    <a:pt x="3786927" y="2943809"/>
                  </a:lnTo>
                  <a:lnTo>
                    <a:pt x="3765470" y="2983441"/>
                  </a:lnTo>
                  <a:lnTo>
                    <a:pt x="3743156" y="3022531"/>
                  </a:lnTo>
                  <a:lnTo>
                    <a:pt x="3719999" y="3061068"/>
                  </a:lnTo>
                  <a:lnTo>
                    <a:pt x="3696010" y="3099037"/>
                  </a:lnTo>
                  <a:lnTo>
                    <a:pt x="3671203" y="3136427"/>
                  </a:lnTo>
                  <a:lnTo>
                    <a:pt x="3645589" y="3173225"/>
                  </a:lnTo>
                  <a:lnTo>
                    <a:pt x="3619183" y="3209418"/>
                  </a:lnTo>
                  <a:lnTo>
                    <a:pt x="3591995" y="3244994"/>
                  </a:lnTo>
                  <a:lnTo>
                    <a:pt x="3564039" y="3279941"/>
                  </a:lnTo>
                  <a:lnTo>
                    <a:pt x="3535328" y="3314245"/>
                  </a:lnTo>
                  <a:lnTo>
                    <a:pt x="3505873" y="3347893"/>
                  </a:lnTo>
                  <a:lnTo>
                    <a:pt x="3475688" y="3380875"/>
                  </a:lnTo>
                  <a:lnTo>
                    <a:pt x="3444785" y="3413176"/>
                  </a:lnTo>
                  <a:lnTo>
                    <a:pt x="3413176" y="3444785"/>
                  </a:lnTo>
                  <a:lnTo>
                    <a:pt x="3380875" y="3475688"/>
                  </a:lnTo>
                  <a:lnTo>
                    <a:pt x="3347893" y="3505873"/>
                  </a:lnTo>
                  <a:lnTo>
                    <a:pt x="3314245" y="3535328"/>
                  </a:lnTo>
                  <a:lnTo>
                    <a:pt x="3279941" y="3564039"/>
                  </a:lnTo>
                  <a:lnTo>
                    <a:pt x="3244994" y="3591995"/>
                  </a:lnTo>
                  <a:lnTo>
                    <a:pt x="3209418" y="3619183"/>
                  </a:lnTo>
                  <a:lnTo>
                    <a:pt x="3173225" y="3645589"/>
                  </a:lnTo>
                  <a:lnTo>
                    <a:pt x="3136427" y="3671203"/>
                  </a:lnTo>
                  <a:lnTo>
                    <a:pt x="3099037" y="3696010"/>
                  </a:lnTo>
                  <a:lnTo>
                    <a:pt x="3061068" y="3719999"/>
                  </a:lnTo>
                  <a:lnTo>
                    <a:pt x="3022531" y="3743156"/>
                  </a:lnTo>
                  <a:lnTo>
                    <a:pt x="2983441" y="3765470"/>
                  </a:lnTo>
                  <a:lnTo>
                    <a:pt x="2943809" y="3786927"/>
                  </a:lnTo>
                  <a:lnTo>
                    <a:pt x="2903647" y="3807515"/>
                  </a:lnTo>
                  <a:lnTo>
                    <a:pt x="2862970" y="3827222"/>
                  </a:lnTo>
                  <a:lnTo>
                    <a:pt x="2821788" y="3846034"/>
                  </a:lnTo>
                  <a:lnTo>
                    <a:pt x="2780115" y="3863940"/>
                  </a:lnTo>
                  <a:lnTo>
                    <a:pt x="2737963" y="3880926"/>
                  </a:lnTo>
                  <a:lnTo>
                    <a:pt x="2695345" y="3896980"/>
                  </a:lnTo>
                  <a:lnTo>
                    <a:pt x="2652274" y="3912090"/>
                  </a:lnTo>
                  <a:lnTo>
                    <a:pt x="2608762" y="3926243"/>
                  </a:lnTo>
                  <a:lnTo>
                    <a:pt x="2564821" y="3939426"/>
                  </a:lnTo>
                  <a:lnTo>
                    <a:pt x="2520464" y="3951627"/>
                  </a:lnTo>
                  <a:lnTo>
                    <a:pt x="2475705" y="3962832"/>
                  </a:lnTo>
                  <a:lnTo>
                    <a:pt x="2430554" y="3973031"/>
                  </a:lnTo>
                  <a:lnTo>
                    <a:pt x="2385026" y="3982209"/>
                  </a:lnTo>
                  <a:lnTo>
                    <a:pt x="2339132" y="3990355"/>
                  </a:lnTo>
                  <a:lnTo>
                    <a:pt x="2292886" y="3997455"/>
                  </a:lnTo>
                  <a:lnTo>
                    <a:pt x="2246299" y="4003498"/>
                  </a:lnTo>
                  <a:lnTo>
                    <a:pt x="2199384" y="4008470"/>
                  </a:lnTo>
                  <a:lnTo>
                    <a:pt x="2152155" y="4012359"/>
                  </a:lnTo>
                  <a:lnTo>
                    <a:pt x="2104623" y="4015153"/>
                  </a:lnTo>
                  <a:lnTo>
                    <a:pt x="2056801" y="4016838"/>
                  </a:lnTo>
                  <a:lnTo>
                    <a:pt x="2008702" y="4017403"/>
                  </a:lnTo>
                  <a:lnTo>
                    <a:pt x="1960602" y="4016838"/>
                  </a:lnTo>
                  <a:lnTo>
                    <a:pt x="1912780" y="4015153"/>
                  </a:lnTo>
                  <a:lnTo>
                    <a:pt x="1865248" y="4012359"/>
                  </a:lnTo>
                  <a:lnTo>
                    <a:pt x="1818019" y="4008470"/>
                  </a:lnTo>
                  <a:lnTo>
                    <a:pt x="1771104" y="4003498"/>
                  </a:lnTo>
                  <a:lnTo>
                    <a:pt x="1724517" y="3997455"/>
                  </a:lnTo>
                  <a:lnTo>
                    <a:pt x="1678271" y="3990355"/>
                  </a:lnTo>
                  <a:lnTo>
                    <a:pt x="1632377" y="3982209"/>
                  </a:lnTo>
                  <a:lnTo>
                    <a:pt x="1586848" y="3973031"/>
                  </a:lnTo>
                  <a:lnTo>
                    <a:pt x="1541698" y="3962832"/>
                  </a:lnTo>
                  <a:lnTo>
                    <a:pt x="1496938" y="3951627"/>
                  </a:lnTo>
                  <a:lnTo>
                    <a:pt x="1452582" y="3939426"/>
                  </a:lnTo>
                  <a:lnTo>
                    <a:pt x="1408641" y="3926243"/>
                  </a:lnTo>
                  <a:lnTo>
                    <a:pt x="1365129" y="3912090"/>
                  </a:lnTo>
                  <a:lnTo>
                    <a:pt x="1322057" y="3896980"/>
                  </a:lnTo>
                  <a:lnTo>
                    <a:pt x="1279439" y="3880926"/>
                  </a:lnTo>
                  <a:lnTo>
                    <a:pt x="1237288" y="3863940"/>
                  </a:lnTo>
                  <a:lnTo>
                    <a:pt x="1195615" y="3846034"/>
                  </a:lnTo>
                  <a:lnTo>
                    <a:pt x="1154433" y="3827222"/>
                  </a:lnTo>
                  <a:lnTo>
                    <a:pt x="1113755" y="3807515"/>
                  </a:lnTo>
                  <a:lnTo>
                    <a:pt x="1073594" y="3786927"/>
                  </a:lnTo>
                  <a:lnTo>
                    <a:pt x="1033962" y="3765470"/>
                  </a:lnTo>
                  <a:lnTo>
                    <a:pt x="994871" y="3743156"/>
                  </a:lnTo>
                  <a:lnTo>
                    <a:pt x="956335" y="3719999"/>
                  </a:lnTo>
                  <a:lnTo>
                    <a:pt x="918365" y="3696010"/>
                  </a:lnTo>
                  <a:lnTo>
                    <a:pt x="880975" y="3671203"/>
                  </a:lnTo>
                  <a:lnTo>
                    <a:pt x="844177" y="3645589"/>
                  </a:lnTo>
                  <a:lnTo>
                    <a:pt x="807984" y="3619183"/>
                  </a:lnTo>
                  <a:lnTo>
                    <a:pt x="772408" y="3591995"/>
                  </a:lnTo>
                  <a:lnTo>
                    <a:pt x="737462" y="3564039"/>
                  </a:lnTo>
                  <a:lnTo>
                    <a:pt x="703158" y="3535328"/>
                  </a:lnTo>
                  <a:lnTo>
                    <a:pt x="669509" y="3505873"/>
                  </a:lnTo>
                  <a:lnTo>
                    <a:pt x="636527" y="3475688"/>
                  </a:lnTo>
                  <a:lnTo>
                    <a:pt x="604226" y="3444785"/>
                  </a:lnTo>
                  <a:lnTo>
                    <a:pt x="572618" y="3413176"/>
                  </a:lnTo>
                  <a:lnTo>
                    <a:pt x="541715" y="3380875"/>
                  </a:lnTo>
                  <a:lnTo>
                    <a:pt x="511529" y="3347893"/>
                  </a:lnTo>
                  <a:lnTo>
                    <a:pt x="482075" y="3314245"/>
                  </a:lnTo>
                  <a:lnTo>
                    <a:pt x="453363" y="3279941"/>
                  </a:lnTo>
                  <a:lnTo>
                    <a:pt x="425407" y="3244994"/>
                  </a:lnTo>
                  <a:lnTo>
                    <a:pt x="398220" y="3209418"/>
                  </a:lnTo>
                  <a:lnTo>
                    <a:pt x="371813" y="3173225"/>
                  </a:lnTo>
                  <a:lnTo>
                    <a:pt x="346199" y="3136427"/>
                  </a:lnTo>
                  <a:lnTo>
                    <a:pt x="321392" y="3099037"/>
                  </a:lnTo>
                  <a:lnTo>
                    <a:pt x="297404" y="3061068"/>
                  </a:lnTo>
                  <a:lnTo>
                    <a:pt x="274246" y="3022531"/>
                  </a:lnTo>
                  <a:lnTo>
                    <a:pt x="251933" y="2983441"/>
                  </a:lnTo>
                  <a:lnTo>
                    <a:pt x="230475" y="2943809"/>
                  </a:lnTo>
                  <a:lnTo>
                    <a:pt x="209887" y="2903647"/>
                  </a:lnTo>
                  <a:lnTo>
                    <a:pt x="190181" y="2862970"/>
                  </a:lnTo>
                  <a:lnTo>
                    <a:pt x="171368" y="2821788"/>
                  </a:lnTo>
                  <a:lnTo>
                    <a:pt x="153463" y="2780115"/>
                  </a:lnTo>
                  <a:lnTo>
                    <a:pt x="136476" y="2737963"/>
                  </a:lnTo>
                  <a:lnTo>
                    <a:pt x="120422" y="2695345"/>
                  </a:lnTo>
                  <a:lnTo>
                    <a:pt x="105312" y="2652274"/>
                  </a:lnTo>
                  <a:lnTo>
                    <a:pt x="91159" y="2608762"/>
                  </a:lnTo>
                  <a:lnTo>
                    <a:pt x="77976" y="2564821"/>
                  </a:lnTo>
                  <a:lnTo>
                    <a:pt x="65775" y="2520464"/>
                  </a:lnTo>
                  <a:lnTo>
                    <a:pt x="54570" y="2475705"/>
                  </a:lnTo>
                  <a:lnTo>
                    <a:pt x="44371" y="2430554"/>
                  </a:lnTo>
                  <a:lnTo>
                    <a:pt x="35193" y="2385026"/>
                  </a:lnTo>
                  <a:lnTo>
                    <a:pt x="27047" y="2339132"/>
                  </a:lnTo>
                  <a:lnTo>
                    <a:pt x="19947" y="2292886"/>
                  </a:lnTo>
                  <a:lnTo>
                    <a:pt x="13904" y="2246299"/>
                  </a:lnTo>
                  <a:lnTo>
                    <a:pt x="8932" y="2199384"/>
                  </a:lnTo>
                  <a:lnTo>
                    <a:pt x="5043" y="2152155"/>
                  </a:lnTo>
                  <a:lnTo>
                    <a:pt x="2249" y="2104623"/>
                  </a:lnTo>
                  <a:lnTo>
                    <a:pt x="564" y="2056801"/>
                  </a:lnTo>
                  <a:lnTo>
                    <a:pt x="0" y="2008702"/>
                  </a:lnTo>
                  <a:close/>
                </a:path>
              </a:pathLst>
            </a:custGeom>
            <a:ln w="38100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736" y="5084064"/>
              <a:ext cx="3547872" cy="35448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1341" y="4496736"/>
              <a:ext cx="1122274" cy="13486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4104" y="6150319"/>
              <a:ext cx="1298283" cy="12728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31979" y="2850791"/>
              <a:ext cx="4722439" cy="280429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2278" y="3699856"/>
              <a:ext cx="1106159" cy="110615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059317" y="3485908"/>
              <a:ext cx="168275" cy="1007744"/>
            </a:xfrm>
            <a:custGeom>
              <a:avLst/>
              <a:gdLst/>
              <a:ahLst/>
              <a:cxnLst/>
              <a:rect l="l" t="t" r="r" b="b"/>
              <a:pathLst>
                <a:path w="168275" h="1007745">
                  <a:moveTo>
                    <a:pt x="80962" y="845661"/>
                  </a:moveTo>
                  <a:lnTo>
                    <a:pt x="49448" y="852023"/>
                  </a:lnTo>
                  <a:lnTo>
                    <a:pt x="23713" y="869374"/>
                  </a:lnTo>
                  <a:lnTo>
                    <a:pt x="6362" y="895109"/>
                  </a:lnTo>
                  <a:lnTo>
                    <a:pt x="0" y="926623"/>
                  </a:lnTo>
                  <a:lnTo>
                    <a:pt x="6362" y="958137"/>
                  </a:lnTo>
                  <a:lnTo>
                    <a:pt x="23713" y="983872"/>
                  </a:lnTo>
                  <a:lnTo>
                    <a:pt x="49448" y="1001223"/>
                  </a:lnTo>
                  <a:lnTo>
                    <a:pt x="80962" y="1007586"/>
                  </a:lnTo>
                  <a:lnTo>
                    <a:pt x="112476" y="1001223"/>
                  </a:lnTo>
                  <a:lnTo>
                    <a:pt x="138211" y="983872"/>
                  </a:lnTo>
                  <a:lnTo>
                    <a:pt x="155562" y="958137"/>
                  </a:lnTo>
                  <a:lnTo>
                    <a:pt x="156476" y="953611"/>
                  </a:lnTo>
                  <a:lnTo>
                    <a:pt x="80962" y="953611"/>
                  </a:lnTo>
                  <a:lnTo>
                    <a:pt x="70457" y="951490"/>
                  </a:lnTo>
                  <a:lnTo>
                    <a:pt x="61879" y="945706"/>
                  </a:lnTo>
                  <a:lnTo>
                    <a:pt x="56095" y="937128"/>
                  </a:lnTo>
                  <a:lnTo>
                    <a:pt x="53975" y="926623"/>
                  </a:lnTo>
                  <a:lnTo>
                    <a:pt x="56095" y="916065"/>
                  </a:lnTo>
                  <a:lnTo>
                    <a:pt x="61879" y="907487"/>
                  </a:lnTo>
                  <a:lnTo>
                    <a:pt x="70457" y="901703"/>
                  </a:lnTo>
                  <a:lnTo>
                    <a:pt x="80962" y="899582"/>
                  </a:lnTo>
                  <a:lnTo>
                    <a:pt x="156465" y="899582"/>
                  </a:lnTo>
                  <a:lnTo>
                    <a:pt x="155562" y="895109"/>
                  </a:lnTo>
                  <a:lnTo>
                    <a:pt x="138211" y="869374"/>
                  </a:lnTo>
                  <a:lnTo>
                    <a:pt x="112476" y="852023"/>
                  </a:lnTo>
                  <a:lnTo>
                    <a:pt x="80962" y="845661"/>
                  </a:lnTo>
                  <a:close/>
                </a:path>
                <a:path w="168275" h="1007745">
                  <a:moveTo>
                    <a:pt x="80962" y="899582"/>
                  </a:moveTo>
                  <a:lnTo>
                    <a:pt x="70457" y="901703"/>
                  </a:lnTo>
                  <a:lnTo>
                    <a:pt x="61879" y="907487"/>
                  </a:lnTo>
                  <a:lnTo>
                    <a:pt x="56095" y="916065"/>
                  </a:lnTo>
                  <a:lnTo>
                    <a:pt x="53975" y="926623"/>
                  </a:lnTo>
                  <a:lnTo>
                    <a:pt x="56095" y="937128"/>
                  </a:lnTo>
                  <a:lnTo>
                    <a:pt x="61879" y="945706"/>
                  </a:lnTo>
                  <a:lnTo>
                    <a:pt x="70457" y="951490"/>
                  </a:lnTo>
                  <a:lnTo>
                    <a:pt x="80962" y="953611"/>
                  </a:lnTo>
                  <a:lnTo>
                    <a:pt x="91467" y="951490"/>
                  </a:lnTo>
                  <a:lnTo>
                    <a:pt x="100045" y="945706"/>
                  </a:lnTo>
                  <a:lnTo>
                    <a:pt x="105829" y="937128"/>
                  </a:lnTo>
                  <a:lnTo>
                    <a:pt x="107950" y="926570"/>
                  </a:lnTo>
                  <a:lnTo>
                    <a:pt x="105829" y="916065"/>
                  </a:lnTo>
                  <a:lnTo>
                    <a:pt x="100045" y="907487"/>
                  </a:lnTo>
                  <a:lnTo>
                    <a:pt x="91467" y="901703"/>
                  </a:lnTo>
                  <a:lnTo>
                    <a:pt x="80962" y="899582"/>
                  </a:lnTo>
                  <a:close/>
                </a:path>
                <a:path w="168275" h="1007745">
                  <a:moveTo>
                    <a:pt x="156465" y="899582"/>
                  </a:moveTo>
                  <a:lnTo>
                    <a:pt x="80962" y="899582"/>
                  </a:lnTo>
                  <a:lnTo>
                    <a:pt x="91467" y="901703"/>
                  </a:lnTo>
                  <a:lnTo>
                    <a:pt x="100045" y="907487"/>
                  </a:lnTo>
                  <a:lnTo>
                    <a:pt x="105829" y="916065"/>
                  </a:lnTo>
                  <a:lnTo>
                    <a:pt x="107950" y="926570"/>
                  </a:lnTo>
                  <a:lnTo>
                    <a:pt x="105829" y="937128"/>
                  </a:lnTo>
                  <a:lnTo>
                    <a:pt x="100045" y="945706"/>
                  </a:lnTo>
                  <a:lnTo>
                    <a:pt x="91467" y="951490"/>
                  </a:lnTo>
                  <a:lnTo>
                    <a:pt x="80962" y="953611"/>
                  </a:lnTo>
                  <a:lnTo>
                    <a:pt x="156476" y="953611"/>
                  </a:lnTo>
                  <a:lnTo>
                    <a:pt x="161925" y="926623"/>
                  </a:lnTo>
                  <a:lnTo>
                    <a:pt x="156465" y="899582"/>
                  </a:lnTo>
                  <a:close/>
                </a:path>
                <a:path w="168275" h="1007745">
                  <a:moveTo>
                    <a:pt x="80962" y="791578"/>
                  </a:moveTo>
                  <a:lnTo>
                    <a:pt x="70457" y="793699"/>
                  </a:lnTo>
                  <a:lnTo>
                    <a:pt x="61879" y="799482"/>
                  </a:lnTo>
                  <a:lnTo>
                    <a:pt x="56095" y="808061"/>
                  </a:lnTo>
                  <a:lnTo>
                    <a:pt x="53975" y="818620"/>
                  </a:lnTo>
                  <a:lnTo>
                    <a:pt x="56095" y="829125"/>
                  </a:lnTo>
                  <a:lnTo>
                    <a:pt x="61879" y="837703"/>
                  </a:lnTo>
                  <a:lnTo>
                    <a:pt x="70457" y="843487"/>
                  </a:lnTo>
                  <a:lnTo>
                    <a:pt x="80962" y="845607"/>
                  </a:lnTo>
                  <a:lnTo>
                    <a:pt x="91467" y="843487"/>
                  </a:lnTo>
                  <a:lnTo>
                    <a:pt x="100045" y="837703"/>
                  </a:lnTo>
                  <a:lnTo>
                    <a:pt x="105829" y="829125"/>
                  </a:lnTo>
                  <a:lnTo>
                    <a:pt x="107950" y="818565"/>
                  </a:lnTo>
                  <a:lnTo>
                    <a:pt x="105829" y="808061"/>
                  </a:lnTo>
                  <a:lnTo>
                    <a:pt x="100045" y="799482"/>
                  </a:lnTo>
                  <a:lnTo>
                    <a:pt x="91467" y="793699"/>
                  </a:lnTo>
                  <a:lnTo>
                    <a:pt x="80962" y="791578"/>
                  </a:lnTo>
                  <a:close/>
                </a:path>
                <a:path w="168275" h="1007745">
                  <a:moveTo>
                    <a:pt x="80962" y="683574"/>
                  </a:moveTo>
                  <a:lnTo>
                    <a:pt x="70457" y="685695"/>
                  </a:lnTo>
                  <a:lnTo>
                    <a:pt x="61879" y="691479"/>
                  </a:lnTo>
                  <a:lnTo>
                    <a:pt x="56095" y="700057"/>
                  </a:lnTo>
                  <a:lnTo>
                    <a:pt x="53975" y="710615"/>
                  </a:lnTo>
                  <a:lnTo>
                    <a:pt x="56095" y="721120"/>
                  </a:lnTo>
                  <a:lnTo>
                    <a:pt x="61879" y="729698"/>
                  </a:lnTo>
                  <a:lnTo>
                    <a:pt x="70457" y="735482"/>
                  </a:lnTo>
                  <a:lnTo>
                    <a:pt x="80962" y="737603"/>
                  </a:lnTo>
                  <a:lnTo>
                    <a:pt x="91467" y="735482"/>
                  </a:lnTo>
                  <a:lnTo>
                    <a:pt x="100045" y="729698"/>
                  </a:lnTo>
                  <a:lnTo>
                    <a:pt x="105829" y="721120"/>
                  </a:lnTo>
                  <a:lnTo>
                    <a:pt x="107950" y="710562"/>
                  </a:lnTo>
                  <a:lnTo>
                    <a:pt x="105829" y="700057"/>
                  </a:lnTo>
                  <a:lnTo>
                    <a:pt x="100045" y="691479"/>
                  </a:lnTo>
                  <a:lnTo>
                    <a:pt x="91467" y="685695"/>
                  </a:lnTo>
                  <a:lnTo>
                    <a:pt x="80962" y="683574"/>
                  </a:lnTo>
                  <a:close/>
                </a:path>
                <a:path w="168275" h="1007745">
                  <a:moveTo>
                    <a:pt x="80962" y="575570"/>
                  </a:moveTo>
                  <a:lnTo>
                    <a:pt x="70457" y="577691"/>
                  </a:lnTo>
                  <a:lnTo>
                    <a:pt x="61879" y="583474"/>
                  </a:lnTo>
                  <a:lnTo>
                    <a:pt x="56095" y="592053"/>
                  </a:lnTo>
                  <a:lnTo>
                    <a:pt x="53975" y="602612"/>
                  </a:lnTo>
                  <a:lnTo>
                    <a:pt x="56095" y="613117"/>
                  </a:lnTo>
                  <a:lnTo>
                    <a:pt x="61879" y="621695"/>
                  </a:lnTo>
                  <a:lnTo>
                    <a:pt x="70457" y="627479"/>
                  </a:lnTo>
                  <a:lnTo>
                    <a:pt x="80962" y="629599"/>
                  </a:lnTo>
                  <a:lnTo>
                    <a:pt x="91467" y="627479"/>
                  </a:lnTo>
                  <a:lnTo>
                    <a:pt x="100045" y="621695"/>
                  </a:lnTo>
                  <a:lnTo>
                    <a:pt x="105829" y="613117"/>
                  </a:lnTo>
                  <a:lnTo>
                    <a:pt x="107950" y="602557"/>
                  </a:lnTo>
                  <a:lnTo>
                    <a:pt x="105829" y="592053"/>
                  </a:lnTo>
                  <a:lnTo>
                    <a:pt x="100045" y="583474"/>
                  </a:lnTo>
                  <a:lnTo>
                    <a:pt x="91467" y="577691"/>
                  </a:lnTo>
                  <a:lnTo>
                    <a:pt x="80962" y="575570"/>
                  </a:lnTo>
                  <a:close/>
                </a:path>
                <a:path w="168275" h="1007745">
                  <a:moveTo>
                    <a:pt x="87147" y="473751"/>
                  </a:moveTo>
                  <a:lnTo>
                    <a:pt x="76642" y="475872"/>
                  </a:lnTo>
                  <a:lnTo>
                    <a:pt x="68064" y="481656"/>
                  </a:lnTo>
                  <a:lnTo>
                    <a:pt x="62280" y="490234"/>
                  </a:lnTo>
                  <a:lnTo>
                    <a:pt x="60159" y="500792"/>
                  </a:lnTo>
                  <a:lnTo>
                    <a:pt x="62280" y="511297"/>
                  </a:lnTo>
                  <a:lnTo>
                    <a:pt x="68064" y="519875"/>
                  </a:lnTo>
                  <a:lnTo>
                    <a:pt x="76642" y="525659"/>
                  </a:lnTo>
                  <a:lnTo>
                    <a:pt x="87147" y="527780"/>
                  </a:lnTo>
                  <a:lnTo>
                    <a:pt x="97652" y="525659"/>
                  </a:lnTo>
                  <a:lnTo>
                    <a:pt x="106230" y="519875"/>
                  </a:lnTo>
                  <a:lnTo>
                    <a:pt x="112014" y="511297"/>
                  </a:lnTo>
                  <a:lnTo>
                    <a:pt x="114134" y="500739"/>
                  </a:lnTo>
                  <a:lnTo>
                    <a:pt x="112014" y="490234"/>
                  </a:lnTo>
                  <a:lnTo>
                    <a:pt x="106230" y="481656"/>
                  </a:lnTo>
                  <a:lnTo>
                    <a:pt x="97652" y="475872"/>
                  </a:lnTo>
                  <a:lnTo>
                    <a:pt x="87147" y="473751"/>
                  </a:lnTo>
                  <a:close/>
                </a:path>
                <a:path w="168275" h="1007745">
                  <a:moveTo>
                    <a:pt x="87147" y="365747"/>
                  </a:moveTo>
                  <a:lnTo>
                    <a:pt x="76642" y="367868"/>
                  </a:lnTo>
                  <a:lnTo>
                    <a:pt x="68064" y="373651"/>
                  </a:lnTo>
                  <a:lnTo>
                    <a:pt x="62280" y="382230"/>
                  </a:lnTo>
                  <a:lnTo>
                    <a:pt x="60159" y="392789"/>
                  </a:lnTo>
                  <a:lnTo>
                    <a:pt x="62280" y="403294"/>
                  </a:lnTo>
                  <a:lnTo>
                    <a:pt x="68064" y="411872"/>
                  </a:lnTo>
                  <a:lnTo>
                    <a:pt x="76642" y="417656"/>
                  </a:lnTo>
                  <a:lnTo>
                    <a:pt x="87147" y="419776"/>
                  </a:lnTo>
                  <a:lnTo>
                    <a:pt x="97652" y="417656"/>
                  </a:lnTo>
                  <a:lnTo>
                    <a:pt x="106230" y="411872"/>
                  </a:lnTo>
                  <a:lnTo>
                    <a:pt x="112014" y="403294"/>
                  </a:lnTo>
                  <a:lnTo>
                    <a:pt x="114134" y="392734"/>
                  </a:lnTo>
                  <a:lnTo>
                    <a:pt x="112014" y="382230"/>
                  </a:lnTo>
                  <a:lnTo>
                    <a:pt x="106230" y="373651"/>
                  </a:lnTo>
                  <a:lnTo>
                    <a:pt x="97652" y="367868"/>
                  </a:lnTo>
                  <a:lnTo>
                    <a:pt x="87147" y="365747"/>
                  </a:lnTo>
                  <a:close/>
                </a:path>
                <a:path w="168275" h="1007745">
                  <a:moveTo>
                    <a:pt x="87147" y="257743"/>
                  </a:moveTo>
                  <a:lnTo>
                    <a:pt x="76642" y="259864"/>
                  </a:lnTo>
                  <a:lnTo>
                    <a:pt x="68064" y="265648"/>
                  </a:lnTo>
                  <a:lnTo>
                    <a:pt x="62280" y="274226"/>
                  </a:lnTo>
                  <a:lnTo>
                    <a:pt x="60159" y="284784"/>
                  </a:lnTo>
                  <a:lnTo>
                    <a:pt x="62280" y="295289"/>
                  </a:lnTo>
                  <a:lnTo>
                    <a:pt x="68064" y="303867"/>
                  </a:lnTo>
                  <a:lnTo>
                    <a:pt x="76642" y="309651"/>
                  </a:lnTo>
                  <a:lnTo>
                    <a:pt x="87147" y="311772"/>
                  </a:lnTo>
                  <a:lnTo>
                    <a:pt x="97652" y="309651"/>
                  </a:lnTo>
                  <a:lnTo>
                    <a:pt x="106230" y="303867"/>
                  </a:lnTo>
                  <a:lnTo>
                    <a:pt x="112014" y="295289"/>
                  </a:lnTo>
                  <a:lnTo>
                    <a:pt x="114134" y="284731"/>
                  </a:lnTo>
                  <a:lnTo>
                    <a:pt x="112014" y="274226"/>
                  </a:lnTo>
                  <a:lnTo>
                    <a:pt x="106230" y="265648"/>
                  </a:lnTo>
                  <a:lnTo>
                    <a:pt x="97652" y="259864"/>
                  </a:lnTo>
                  <a:lnTo>
                    <a:pt x="87147" y="257743"/>
                  </a:lnTo>
                  <a:close/>
                </a:path>
                <a:path w="168275" h="1007745">
                  <a:moveTo>
                    <a:pt x="67810" y="158021"/>
                  </a:moveTo>
                  <a:lnTo>
                    <a:pt x="62280" y="166222"/>
                  </a:lnTo>
                  <a:lnTo>
                    <a:pt x="60159" y="176781"/>
                  </a:lnTo>
                  <a:lnTo>
                    <a:pt x="62280" y="187286"/>
                  </a:lnTo>
                  <a:lnTo>
                    <a:pt x="68064" y="195864"/>
                  </a:lnTo>
                  <a:lnTo>
                    <a:pt x="76642" y="201648"/>
                  </a:lnTo>
                  <a:lnTo>
                    <a:pt x="87147" y="203768"/>
                  </a:lnTo>
                  <a:lnTo>
                    <a:pt x="97652" y="201648"/>
                  </a:lnTo>
                  <a:lnTo>
                    <a:pt x="106230" y="195864"/>
                  </a:lnTo>
                  <a:lnTo>
                    <a:pt x="112014" y="187286"/>
                  </a:lnTo>
                  <a:lnTo>
                    <a:pt x="114134" y="176726"/>
                  </a:lnTo>
                  <a:lnTo>
                    <a:pt x="112014" y="166222"/>
                  </a:lnTo>
                  <a:lnTo>
                    <a:pt x="109116" y="161925"/>
                  </a:lnTo>
                  <a:lnTo>
                    <a:pt x="87147" y="161925"/>
                  </a:lnTo>
                  <a:lnTo>
                    <a:pt x="67810" y="158021"/>
                  </a:lnTo>
                  <a:close/>
                </a:path>
                <a:path w="168275" h="1007745">
                  <a:moveTo>
                    <a:pt x="87147" y="149739"/>
                  </a:moveTo>
                  <a:lnTo>
                    <a:pt x="76642" y="151860"/>
                  </a:lnTo>
                  <a:lnTo>
                    <a:pt x="68064" y="157643"/>
                  </a:lnTo>
                  <a:lnTo>
                    <a:pt x="67810" y="158021"/>
                  </a:lnTo>
                  <a:lnTo>
                    <a:pt x="87147" y="161925"/>
                  </a:lnTo>
                  <a:lnTo>
                    <a:pt x="106484" y="158021"/>
                  </a:lnTo>
                  <a:lnTo>
                    <a:pt x="106230" y="157643"/>
                  </a:lnTo>
                  <a:lnTo>
                    <a:pt x="97652" y="151860"/>
                  </a:lnTo>
                  <a:lnTo>
                    <a:pt x="87147" y="149739"/>
                  </a:lnTo>
                  <a:close/>
                </a:path>
                <a:path w="168275" h="1007745">
                  <a:moveTo>
                    <a:pt x="106484" y="158021"/>
                  </a:moveTo>
                  <a:lnTo>
                    <a:pt x="87147" y="161925"/>
                  </a:lnTo>
                  <a:lnTo>
                    <a:pt x="109116" y="161925"/>
                  </a:lnTo>
                  <a:lnTo>
                    <a:pt x="106484" y="158021"/>
                  </a:lnTo>
                  <a:close/>
                </a:path>
                <a:path w="168275" h="1007745">
                  <a:moveTo>
                    <a:pt x="87147" y="0"/>
                  </a:moveTo>
                  <a:lnTo>
                    <a:pt x="55633" y="6362"/>
                  </a:lnTo>
                  <a:lnTo>
                    <a:pt x="29898" y="23713"/>
                  </a:lnTo>
                  <a:lnTo>
                    <a:pt x="12547" y="49448"/>
                  </a:lnTo>
                  <a:lnTo>
                    <a:pt x="6184" y="80962"/>
                  </a:lnTo>
                  <a:lnTo>
                    <a:pt x="12547" y="112477"/>
                  </a:lnTo>
                  <a:lnTo>
                    <a:pt x="29898" y="138212"/>
                  </a:lnTo>
                  <a:lnTo>
                    <a:pt x="55633" y="155562"/>
                  </a:lnTo>
                  <a:lnTo>
                    <a:pt x="67810" y="158021"/>
                  </a:lnTo>
                  <a:lnTo>
                    <a:pt x="68064" y="157643"/>
                  </a:lnTo>
                  <a:lnTo>
                    <a:pt x="76642" y="151860"/>
                  </a:lnTo>
                  <a:lnTo>
                    <a:pt x="87147" y="149739"/>
                  </a:lnTo>
                  <a:lnTo>
                    <a:pt x="127298" y="149739"/>
                  </a:lnTo>
                  <a:lnTo>
                    <a:pt x="144396" y="138212"/>
                  </a:lnTo>
                  <a:lnTo>
                    <a:pt x="161747" y="112477"/>
                  </a:lnTo>
                  <a:lnTo>
                    <a:pt x="168109" y="80962"/>
                  </a:lnTo>
                  <a:lnTo>
                    <a:pt x="161747" y="49448"/>
                  </a:lnTo>
                  <a:lnTo>
                    <a:pt x="144396" y="23713"/>
                  </a:lnTo>
                  <a:lnTo>
                    <a:pt x="118661" y="6362"/>
                  </a:lnTo>
                  <a:lnTo>
                    <a:pt x="87147" y="0"/>
                  </a:lnTo>
                  <a:close/>
                </a:path>
                <a:path w="168275" h="1007745">
                  <a:moveTo>
                    <a:pt x="127298" y="149739"/>
                  </a:moveTo>
                  <a:lnTo>
                    <a:pt x="87147" y="149739"/>
                  </a:lnTo>
                  <a:lnTo>
                    <a:pt x="97652" y="151860"/>
                  </a:lnTo>
                  <a:lnTo>
                    <a:pt x="106230" y="157643"/>
                  </a:lnTo>
                  <a:lnTo>
                    <a:pt x="106484" y="158021"/>
                  </a:lnTo>
                  <a:lnTo>
                    <a:pt x="118661" y="155562"/>
                  </a:lnTo>
                  <a:lnTo>
                    <a:pt x="127298" y="149739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D267E3CB-93CC-0779-DD8D-F5FD1AB95E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96328" y="4865346"/>
            <a:ext cx="495343" cy="55630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6E4395D-F3E5-2277-1ED1-00F30DFCE2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625CECB-E76A-893B-881D-78ED60A715C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703809-50FA-EC86-5854-0DA6B0156D8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5380771"/>
            <a:ext cx="16459200" cy="571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4400" y="4059428"/>
            <a:ext cx="86069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000" spc="110" dirty="0"/>
              <a:t>Vault Initialization</a:t>
            </a:r>
            <a:endParaRPr sz="6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F5671-5469-3314-E69D-0D4F8FD0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224" y="9106916"/>
            <a:ext cx="777307" cy="810541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0537752-1656-0934-C5A2-E8049D8C9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DBA9-518C-5E8A-ACC4-53E7720A8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24EE5-100E-78E6-7199-B1FC4377E3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6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3BE6DC83-5279-7D5E-4CBC-1382BA8C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97890" y="9363646"/>
            <a:ext cx="5059211" cy="92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F911-506D-46FB-D34A-95CAE506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913" y="38100"/>
            <a:ext cx="2605487" cy="121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0469E6-531F-F0FB-8CFF-54182897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" y="-55179"/>
            <a:ext cx="2605487" cy="1211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A841DC-6400-0FC1-FC95-86C0C01B2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104900"/>
            <a:ext cx="16764000" cy="824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2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</TotalTime>
  <Words>2321</Words>
  <Application>Microsoft Office PowerPoint</Application>
  <PresentationFormat>Custom</PresentationFormat>
  <Paragraphs>380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52</vt:i4>
      </vt:variant>
    </vt:vector>
  </HeadingPairs>
  <TitlesOfParts>
    <vt:vector size="71" baseType="lpstr">
      <vt:lpstr>Arial</vt:lpstr>
      <vt:lpstr>Arial MT</vt:lpstr>
      <vt:lpstr>Calibri</vt:lpstr>
      <vt:lpstr>Lucida Sans Unicode</vt:lpstr>
      <vt:lpstr>Microsoft Sans Serif</vt:lpstr>
      <vt:lpstr>Roboto</vt:lpstr>
      <vt:lpstr>Tahoma</vt:lpstr>
      <vt:lpstr>Trebuchet MS</vt:lpstr>
      <vt:lpstr>urw-din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PowerPoint Presentation</vt:lpstr>
      <vt:lpstr>PowerPoint Presentation</vt:lpstr>
      <vt:lpstr>PowerPoint Presentation</vt:lpstr>
      <vt:lpstr>Key features of Vault</vt:lpstr>
      <vt:lpstr>Key features of Vault</vt:lpstr>
      <vt:lpstr>PowerPoint Presentation</vt:lpstr>
      <vt:lpstr>Vault Concepts</vt:lpstr>
      <vt:lpstr>Vault Initialization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Vault-Config.hcl</vt:lpstr>
      <vt:lpstr>Initializing Vault</vt:lpstr>
      <vt:lpstr>Key Takeaways</vt:lpstr>
      <vt:lpstr>Key Takeaways</vt:lpstr>
      <vt:lpstr>VAULT_ADDR – Address of the Vault server VAULT_TOKEN – Token value for requests VAULT_SKIP_VERIFY – No verify TLS cert  VAULT_FORMAT – Specify output format</vt:lpstr>
      <vt:lpstr>Key Takeaways</vt:lpstr>
      <vt:lpstr>Authentication Methods Overview</vt:lpstr>
      <vt:lpstr>Authentication Method Categories</vt:lpstr>
      <vt:lpstr>Secrets Engine Categories</vt:lpstr>
      <vt:lpstr>PowerPoint Presentation</vt:lpstr>
      <vt:lpstr>Auth Method Commands</vt:lpstr>
      <vt:lpstr>App Role Pull Authentication</vt:lpstr>
      <vt:lpstr>Key Takeaways</vt:lpstr>
      <vt:lpstr>Policies define permissions in Vault Multiple options for assignment</vt:lpstr>
      <vt:lpstr>Capabilities</vt:lpstr>
      <vt:lpstr>Capability Examples</vt:lpstr>
      <vt:lpstr>Working with Policies</vt:lpstr>
      <vt:lpstr>Assigning a Policy</vt:lpstr>
      <vt:lpstr>Key Takeaways</vt:lpstr>
      <vt:lpstr>Vault Token Overview</vt:lpstr>
      <vt:lpstr>Root Tokens</vt:lpstr>
      <vt:lpstr>Working with Tokens</vt:lpstr>
      <vt:lpstr>Working with Token Lifetime</vt:lpstr>
      <vt:lpstr>Key Takeaways</vt:lpstr>
      <vt:lpstr>Key Takeaways</vt:lpstr>
      <vt:lpstr>Secrets Engine Overview</vt:lpstr>
      <vt:lpstr>Secrets Engine Categories</vt:lpstr>
      <vt:lpstr>PowerPoint Presentation</vt:lpstr>
      <vt:lpstr>Dynamic vs. Static Secrets</vt:lpstr>
      <vt:lpstr>Working with Secrets Engines</vt:lpstr>
      <vt:lpstr>Interacting with the Key Value Engine</vt:lpstr>
      <vt:lpstr>Interacting with the Consul Engine</vt:lpstr>
      <vt:lpstr>Using Response Wrapping</vt:lpstr>
      <vt:lpstr>Key Takeaways</vt:lpstr>
      <vt:lpstr>Key Takeaways</vt:lpstr>
      <vt:lpstr>Lease Overview</vt:lpstr>
      <vt:lpstr>Lease Properties</vt:lpstr>
      <vt:lpstr>Working with Leases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Rahul Kinge</cp:lastModifiedBy>
  <cp:revision>39</cp:revision>
  <dcterms:created xsi:type="dcterms:W3CDTF">2022-11-29T18:00:23Z</dcterms:created>
  <dcterms:modified xsi:type="dcterms:W3CDTF">2023-01-02T00:37:54Z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2021-03-04T00:00:00Z</vt:filetime>
  </property>
  <property fmtid="{D5CDD505-2E9C-101B-9397-08002B2CF9AE}" pid="3" name="LastSaved">
    <vt:filetime>2022-11-29T00:00:00Z</vt:filetime>
  </property>
</Properties>
</file>